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48" r:id="rId1"/>
    <p:sldMasterId id="2147483698" r:id="rId2"/>
    <p:sldMasterId id="2147483710" r:id="rId3"/>
    <p:sldMasterId id="2147483722" r:id="rId4"/>
  </p:sldMasterIdLst>
  <p:notesMasterIdLst>
    <p:notesMasterId r:id="rId12"/>
  </p:notesMasterIdLst>
  <p:handoutMasterIdLst>
    <p:handoutMasterId r:id="rId13"/>
  </p:handoutMasterIdLst>
  <p:sldIdLst>
    <p:sldId id="450" r:id="rId5"/>
    <p:sldId id="455" r:id="rId6"/>
    <p:sldId id="458" r:id="rId7"/>
    <p:sldId id="459" r:id="rId8"/>
    <p:sldId id="470" r:id="rId9"/>
    <p:sldId id="471" r:id="rId10"/>
    <p:sldId id="474" r:id="rId11"/>
  </p:sldIdLst>
  <p:sldSz cx="12192000" cy="6858000"/>
  <p:notesSz cx="6807200" cy="9939338"/>
  <p:defaultTextStyle>
    <a:defPPr>
      <a:defRPr lang="en-US"/>
    </a:defPPr>
    <a:lvl1pPr algn="l" defTabSz="609585" rtl="0" fontAlgn="base">
      <a:spcBef>
        <a:spcPct val="0"/>
      </a:spcBef>
      <a:spcAft>
        <a:spcPct val="0"/>
      </a:spcAft>
      <a:defRPr kern="1200">
        <a:solidFill>
          <a:schemeClr val="tx1"/>
        </a:solidFill>
        <a:latin typeface="Calibri" pitchFamily="34" charset="0"/>
        <a:ea typeface="Geneva" pitchFamily="124" charset="-128"/>
        <a:cs typeface="+mn-cs"/>
      </a:defRPr>
    </a:lvl1pPr>
    <a:lvl2pPr marL="609585" algn="l" defTabSz="609585" rtl="0" fontAlgn="base">
      <a:spcBef>
        <a:spcPct val="0"/>
      </a:spcBef>
      <a:spcAft>
        <a:spcPct val="0"/>
      </a:spcAft>
      <a:defRPr kern="1200">
        <a:solidFill>
          <a:schemeClr val="tx1"/>
        </a:solidFill>
        <a:latin typeface="Calibri" pitchFamily="34" charset="0"/>
        <a:ea typeface="Geneva" pitchFamily="124" charset="-128"/>
        <a:cs typeface="+mn-cs"/>
      </a:defRPr>
    </a:lvl2pPr>
    <a:lvl3pPr marL="1219170" algn="l" defTabSz="609585" rtl="0" fontAlgn="base">
      <a:spcBef>
        <a:spcPct val="0"/>
      </a:spcBef>
      <a:spcAft>
        <a:spcPct val="0"/>
      </a:spcAft>
      <a:defRPr kern="1200">
        <a:solidFill>
          <a:schemeClr val="tx1"/>
        </a:solidFill>
        <a:latin typeface="Calibri" pitchFamily="34" charset="0"/>
        <a:ea typeface="Geneva" pitchFamily="124" charset="-128"/>
        <a:cs typeface="+mn-cs"/>
      </a:defRPr>
    </a:lvl3pPr>
    <a:lvl4pPr marL="1828754" algn="l" defTabSz="609585" rtl="0" fontAlgn="base">
      <a:spcBef>
        <a:spcPct val="0"/>
      </a:spcBef>
      <a:spcAft>
        <a:spcPct val="0"/>
      </a:spcAft>
      <a:defRPr kern="1200">
        <a:solidFill>
          <a:schemeClr val="tx1"/>
        </a:solidFill>
        <a:latin typeface="Calibri" pitchFamily="34" charset="0"/>
        <a:ea typeface="Geneva" pitchFamily="124" charset="-128"/>
        <a:cs typeface="+mn-cs"/>
      </a:defRPr>
    </a:lvl4pPr>
    <a:lvl5pPr marL="2438339" algn="l" defTabSz="609585" rtl="0" fontAlgn="base">
      <a:spcBef>
        <a:spcPct val="0"/>
      </a:spcBef>
      <a:spcAft>
        <a:spcPct val="0"/>
      </a:spcAft>
      <a:defRPr kern="1200">
        <a:solidFill>
          <a:schemeClr val="tx1"/>
        </a:solidFill>
        <a:latin typeface="Calibri" pitchFamily="34" charset="0"/>
        <a:ea typeface="Geneva" pitchFamily="124" charset="-128"/>
        <a:cs typeface="+mn-cs"/>
      </a:defRPr>
    </a:lvl5pPr>
    <a:lvl6pPr marL="3047924" algn="l" defTabSz="1219170" rtl="0" eaLnBrk="1" latinLnBrk="0" hangingPunct="1">
      <a:defRPr kern="1200">
        <a:solidFill>
          <a:schemeClr val="tx1"/>
        </a:solidFill>
        <a:latin typeface="Calibri" pitchFamily="34" charset="0"/>
        <a:ea typeface="Geneva" pitchFamily="124" charset="-128"/>
        <a:cs typeface="+mn-cs"/>
      </a:defRPr>
    </a:lvl6pPr>
    <a:lvl7pPr marL="3657509" algn="l" defTabSz="1219170" rtl="0" eaLnBrk="1" latinLnBrk="0" hangingPunct="1">
      <a:defRPr kern="1200">
        <a:solidFill>
          <a:schemeClr val="tx1"/>
        </a:solidFill>
        <a:latin typeface="Calibri" pitchFamily="34" charset="0"/>
        <a:ea typeface="Geneva" pitchFamily="124" charset="-128"/>
        <a:cs typeface="+mn-cs"/>
      </a:defRPr>
    </a:lvl7pPr>
    <a:lvl8pPr marL="4267093" algn="l" defTabSz="1219170" rtl="0" eaLnBrk="1" latinLnBrk="0" hangingPunct="1">
      <a:defRPr kern="1200">
        <a:solidFill>
          <a:schemeClr val="tx1"/>
        </a:solidFill>
        <a:latin typeface="Calibri" pitchFamily="34" charset="0"/>
        <a:ea typeface="Geneva" pitchFamily="124" charset="-128"/>
        <a:cs typeface="+mn-cs"/>
      </a:defRPr>
    </a:lvl8pPr>
    <a:lvl9pPr marL="4876678" algn="l" defTabSz="1219170" rtl="0" eaLnBrk="1" latinLnBrk="0" hangingPunct="1">
      <a:defRPr kern="1200">
        <a:solidFill>
          <a:schemeClr val="tx1"/>
        </a:solidFill>
        <a:latin typeface="Calibri" pitchFamily="34" charset="0"/>
        <a:ea typeface="Geneva" pitchFamily="124" charset="-128"/>
        <a:cs typeface="+mn-cs"/>
      </a:defRPr>
    </a:lvl9pPr>
  </p:defaultTextStyle>
  <p:extLst>
    <p:ext uri="{EFAFB233-063F-42B5-8137-9DF3F51BA10A}">
      <p15:sldGuideLst xmlns:p15="http://schemas.microsoft.com/office/powerpoint/2012/main">
        <p15:guide id="1" orient="horz" pos="719" userDrawn="1">
          <p15:clr>
            <a:srgbClr val="A4A3A4"/>
          </p15:clr>
        </p15:guide>
        <p15:guide id="2" orient="horz" pos="4264" userDrawn="1">
          <p15:clr>
            <a:srgbClr val="A4A3A4"/>
          </p15:clr>
        </p15:guide>
        <p15:guide id="3" orient="horz" pos="4301" userDrawn="1">
          <p15:clr>
            <a:srgbClr val="A4A3A4"/>
          </p15:clr>
        </p15:guide>
        <p15:guide id="4" orient="horz" pos="3755" userDrawn="1">
          <p15:clr>
            <a:srgbClr val="A4A3A4"/>
          </p15:clr>
        </p15:guide>
        <p15:guide id="5" orient="horz" pos="2260" userDrawn="1">
          <p15:clr>
            <a:srgbClr val="A4A3A4"/>
          </p15:clr>
        </p15:guide>
        <p15:guide id="6" pos="303" userDrawn="1">
          <p15:clr>
            <a:srgbClr val="A4A3A4"/>
          </p15:clr>
        </p15:guide>
        <p15:guide id="7" pos="3840" userDrawn="1">
          <p15:clr>
            <a:srgbClr val="A4A3A4"/>
          </p15:clr>
        </p15:guide>
        <p15:guide id="8" pos="7372" userDrawn="1">
          <p15:clr>
            <a:srgbClr val="A4A3A4"/>
          </p15:clr>
        </p15:guide>
        <p15:guide id="9" pos="3687" userDrawn="1">
          <p15:clr>
            <a:srgbClr val="A4A3A4"/>
          </p15:clr>
        </p15:guide>
        <p15:guide id="10" pos="3991" userDrawn="1">
          <p15:clr>
            <a:srgbClr val="A4A3A4"/>
          </p15:clr>
        </p15:guide>
        <p15:guide id="11" orient="horz" pos="143" userDrawn="1">
          <p15:clr>
            <a:srgbClr val="A4A3A4"/>
          </p15:clr>
        </p15:guide>
        <p15:guide id="12" orient="horz" pos="712"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guide id="3" orient="horz" pos="313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un-Hsu Su" initials="CS"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DC0"/>
    <a:srgbClr val="707372"/>
    <a:srgbClr val="D6E0E5"/>
    <a:srgbClr val="41B3DC"/>
    <a:srgbClr val="009BC1"/>
    <a:srgbClr val="002745"/>
    <a:srgbClr val="D48BE1"/>
    <a:srgbClr val="34657F"/>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29" autoAdjust="0"/>
    <p:restoredTop sz="82725" autoAdjust="0"/>
  </p:normalViewPr>
  <p:slideViewPr>
    <p:cSldViewPr snapToGrid="0" showGuides="1">
      <p:cViewPr varScale="1">
        <p:scale>
          <a:sx n="56" d="100"/>
          <a:sy n="56" d="100"/>
        </p:scale>
        <p:origin x="1440" y="72"/>
      </p:cViewPr>
      <p:guideLst>
        <p:guide orient="horz" pos="719"/>
        <p:guide orient="horz" pos="4264"/>
        <p:guide orient="horz" pos="4301"/>
        <p:guide orient="horz" pos="3755"/>
        <p:guide orient="horz" pos="2260"/>
        <p:guide pos="303"/>
        <p:guide pos="3840"/>
        <p:guide pos="7372"/>
        <p:guide pos="3687"/>
        <p:guide pos="3991"/>
        <p:guide orient="horz" pos="143"/>
        <p:guide orient="horz" pos="712"/>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76" d="100"/>
          <a:sy n="76" d="100"/>
        </p:scale>
        <p:origin x="-3282" y="-90"/>
      </p:cViewPr>
      <p:guideLst>
        <p:guide orient="horz" pos="3130"/>
        <p:guide pos="2144"/>
        <p:guide orient="horz" pos="313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9787" cy="49696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5839" y="0"/>
            <a:ext cx="2949787" cy="496967"/>
          </a:xfrm>
          <a:prstGeom prst="rect">
            <a:avLst/>
          </a:prstGeom>
        </p:spPr>
        <p:txBody>
          <a:bodyPr vert="horz" lIns="91440" tIns="45720" rIns="91440" bIns="45720" rtlCol="0"/>
          <a:lstStyle>
            <a:lvl1pPr algn="r">
              <a:defRPr sz="1200"/>
            </a:lvl1pPr>
          </a:lstStyle>
          <a:p>
            <a:fld id="{4F4ED426-35BB-864F-8C8D-930F3F36D6E5}" type="datetimeFigureOut">
              <a:rPr lang="en-US" smtClean="0"/>
              <a:t>6/10/2021</a:t>
            </a:fld>
            <a:endParaRPr lang="en-US" dirty="0"/>
          </a:p>
        </p:txBody>
      </p:sp>
      <p:sp>
        <p:nvSpPr>
          <p:cNvPr id="4" name="Footer Placeholder 3"/>
          <p:cNvSpPr>
            <a:spLocks noGrp="1"/>
          </p:cNvSpPr>
          <p:nvPr>
            <p:ph type="ftr" sz="quarter" idx="2"/>
          </p:nvPr>
        </p:nvSpPr>
        <p:spPr>
          <a:xfrm>
            <a:off x="1" y="9440647"/>
            <a:ext cx="2949787" cy="49696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5839" y="9440647"/>
            <a:ext cx="2949787" cy="496967"/>
          </a:xfrm>
          <a:prstGeom prst="rect">
            <a:avLst/>
          </a:prstGeom>
        </p:spPr>
        <p:txBody>
          <a:bodyPr vert="horz" lIns="91440" tIns="45720" rIns="91440" bIns="45720" rtlCol="0" anchor="b"/>
          <a:lstStyle>
            <a:lvl1pPr algn="r">
              <a:defRPr sz="1200"/>
            </a:lvl1pPr>
          </a:lstStyle>
          <a:p>
            <a:fld id="{61B39A57-CA1E-4D4E-BD1F-ABD9983CB316}" type="slidenum">
              <a:rPr lang="en-US" smtClean="0"/>
              <a:t>‹#›</a:t>
            </a:fld>
            <a:endParaRPr lang="en-US" dirty="0"/>
          </a:p>
        </p:txBody>
      </p:sp>
    </p:spTree>
    <p:extLst>
      <p:ext uri="{BB962C8B-B14F-4D97-AF65-F5344CB8AC3E}">
        <p14:creationId xmlns:p14="http://schemas.microsoft.com/office/powerpoint/2010/main" val="3995626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9787" cy="496967"/>
          </a:xfrm>
          <a:prstGeom prst="rect">
            <a:avLst/>
          </a:prstGeom>
        </p:spPr>
        <p:txBody>
          <a:bodyPr vert="horz" lIns="91440" tIns="45720" rIns="91440" bIns="45720" rtlCol="0"/>
          <a:lstStyle>
            <a:lvl1pPr algn="l">
              <a:defRPr sz="1200">
                <a:latin typeface="Calibri" charset="0"/>
                <a:ea typeface="Geneva" charset="0"/>
                <a:cs typeface="Geneva" charset="0"/>
              </a:defRPr>
            </a:lvl1pPr>
          </a:lstStyle>
          <a:p>
            <a:pPr>
              <a:defRPr/>
            </a:pPr>
            <a:endParaRPr lang="en-US" dirty="0"/>
          </a:p>
        </p:txBody>
      </p:sp>
      <p:sp>
        <p:nvSpPr>
          <p:cNvPr id="3" name="Date Placeholder 2"/>
          <p:cNvSpPr>
            <a:spLocks noGrp="1"/>
          </p:cNvSpPr>
          <p:nvPr>
            <p:ph type="dt" idx="1"/>
          </p:nvPr>
        </p:nvSpPr>
        <p:spPr>
          <a:xfrm>
            <a:off x="3855839" y="0"/>
            <a:ext cx="2949787" cy="496967"/>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8E04C5B-FB35-4AAD-9D0D-9B8F3073C67B}" type="datetimeFigureOut">
              <a:rPr lang="en-US"/>
              <a:pPr/>
              <a:t>6/10/2021</a:t>
            </a:fld>
            <a:endParaRPr lang="en-US" dirty="0"/>
          </a:p>
        </p:txBody>
      </p:sp>
      <p:sp>
        <p:nvSpPr>
          <p:cNvPr id="4" name="Slide Image Placeholder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US" noProof="0"/>
          </a:p>
        </p:txBody>
      </p:sp>
      <p:sp>
        <p:nvSpPr>
          <p:cNvPr id="6" name="Footer Placeholder 5"/>
          <p:cNvSpPr>
            <a:spLocks noGrp="1"/>
          </p:cNvSpPr>
          <p:nvPr>
            <p:ph type="ftr" sz="quarter" idx="4"/>
          </p:nvPr>
        </p:nvSpPr>
        <p:spPr>
          <a:xfrm>
            <a:off x="1" y="9440647"/>
            <a:ext cx="2949787" cy="496967"/>
          </a:xfrm>
          <a:prstGeom prst="rect">
            <a:avLst/>
          </a:prstGeom>
        </p:spPr>
        <p:txBody>
          <a:bodyPr vert="horz" lIns="91440" tIns="45720" rIns="91440" bIns="45720" rtlCol="0" anchor="b"/>
          <a:lstStyle>
            <a:lvl1pPr algn="l">
              <a:defRPr sz="1200">
                <a:latin typeface="Calibri" charset="0"/>
                <a:ea typeface="Geneva" charset="0"/>
                <a:cs typeface="Geneva" charset="0"/>
              </a:defRPr>
            </a:lvl1pPr>
          </a:lstStyle>
          <a:p>
            <a:pPr>
              <a:defRPr/>
            </a:pPr>
            <a:endParaRPr lang="en-US" dirty="0"/>
          </a:p>
        </p:txBody>
      </p:sp>
      <p:sp>
        <p:nvSpPr>
          <p:cNvPr id="7" name="Slide Number Placeholder 6"/>
          <p:cNvSpPr>
            <a:spLocks noGrp="1"/>
          </p:cNvSpPr>
          <p:nvPr>
            <p:ph type="sldNum" sz="quarter" idx="5"/>
          </p:nvPr>
        </p:nvSpPr>
        <p:spPr>
          <a:xfrm>
            <a:off x="3855839" y="9440647"/>
            <a:ext cx="2949787" cy="49696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D45C08A-95C8-4DCE-8AF2-6B7B84D47549}" type="slidenum">
              <a:rPr lang="en-US"/>
              <a:pPr/>
              <a:t>‹#›</a:t>
            </a:fld>
            <a:endParaRPr lang="en-US" dirty="0"/>
          </a:p>
        </p:txBody>
      </p:sp>
    </p:spTree>
    <p:extLst>
      <p:ext uri="{BB962C8B-B14F-4D97-AF65-F5344CB8AC3E}">
        <p14:creationId xmlns:p14="http://schemas.microsoft.com/office/powerpoint/2010/main" val="324823172"/>
      </p:ext>
    </p:extLst>
  </p:cSld>
  <p:clrMap bg1="lt1" tx1="dk1" bg2="lt2" tx2="dk2" accent1="accent1" accent2="accent2" accent3="accent3" accent4="accent4" accent5="accent5" accent6="accent6" hlink="hlink" folHlink="folHlink"/>
  <p:hf hdr="0" ftr="0" dt="0"/>
  <p:notesStyle>
    <a:lvl1pPr algn="l" defTabSz="609585" rtl="0" eaLnBrk="0" fontAlgn="base" hangingPunct="0">
      <a:spcBef>
        <a:spcPct val="30000"/>
      </a:spcBef>
      <a:spcAft>
        <a:spcPct val="0"/>
      </a:spcAft>
      <a:defRPr sz="1600" kern="1200">
        <a:solidFill>
          <a:schemeClr val="tx1"/>
        </a:solidFill>
        <a:latin typeface="+mn-lt"/>
        <a:ea typeface="Geneva" pitchFamily="120" charset="-128"/>
        <a:cs typeface="Geneva" charset="0"/>
      </a:defRPr>
    </a:lvl1pPr>
    <a:lvl2pPr marL="609585" algn="l" defTabSz="609585" rtl="0" eaLnBrk="0" fontAlgn="base" hangingPunct="0">
      <a:spcBef>
        <a:spcPct val="30000"/>
      </a:spcBef>
      <a:spcAft>
        <a:spcPct val="0"/>
      </a:spcAft>
      <a:defRPr sz="1600" kern="1200">
        <a:solidFill>
          <a:schemeClr val="tx1"/>
        </a:solidFill>
        <a:latin typeface="+mn-lt"/>
        <a:ea typeface="Geneva" pitchFamily="120" charset="-128"/>
        <a:cs typeface="+mn-cs"/>
      </a:defRPr>
    </a:lvl2pPr>
    <a:lvl3pPr marL="1219170" algn="l" defTabSz="609585" rtl="0" eaLnBrk="0" fontAlgn="base" hangingPunct="0">
      <a:spcBef>
        <a:spcPct val="30000"/>
      </a:spcBef>
      <a:spcAft>
        <a:spcPct val="0"/>
      </a:spcAft>
      <a:defRPr sz="1600" kern="1200">
        <a:solidFill>
          <a:schemeClr val="tx1"/>
        </a:solidFill>
        <a:latin typeface="+mn-lt"/>
        <a:ea typeface="Geneva" pitchFamily="120" charset="-128"/>
        <a:cs typeface="+mn-cs"/>
      </a:defRPr>
    </a:lvl3pPr>
    <a:lvl4pPr marL="1828754" algn="l" defTabSz="609585" rtl="0" eaLnBrk="0" fontAlgn="base" hangingPunct="0">
      <a:spcBef>
        <a:spcPct val="30000"/>
      </a:spcBef>
      <a:spcAft>
        <a:spcPct val="0"/>
      </a:spcAft>
      <a:defRPr sz="1600" kern="1200">
        <a:solidFill>
          <a:schemeClr val="tx1"/>
        </a:solidFill>
        <a:latin typeface="+mn-lt"/>
        <a:ea typeface="Geneva" pitchFamily="120" charset="-128"/>
        <a:cs typeface="+mn-cs"/>
      </a:defRPr>
    </a:lvl4pPr>
    <a:lvl5pPr marL="2438339" algn="l" defTabSz="609585" rtl="0" eaLnBrk="0" fontAlgn="base" hangingPunct="0">
      <a:spcBef>
        <a:spcPct val="30000"/>
      </a:spcBef>
      <a:spcAft>
        <a:spcPct val="0"/>
      </a:spcAft>
      <a:defRPr sz="1600" kern="1200">
        <a:solidFill>
          <a:schemeClr val="tx1"/>
        </a:solidFill>
        <a:latin typeface="+mn-lt"/>
        <a:ea typeface="Geneva" pitchFamily="120" charset="-128"/>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assessment of RAL3-tropical science configurations are being assessed over Darwin, with particular attentions to a sample of 30+ convective storm events between 2012 and 2017.</a:t>
            </a:r>
          </a:p>
          <a:p>
            <a:r>
              <a:rPr lang="en-GB" dirty="0"/>
              <a:t>There are two possible RAL3 configurations under assessment here, RA3T Package 1 and Package 2. They are compared against RAL2.</a:t>
            </a:r>
          </a:p>
          <a:p>
            <a:r>
              <a:rPr lang="en-GB" dirty="0"/>
              <a:t>Here the Darwin CPOL radar derived rain rates and 3D </a:t>
            </a:r>
            <a:r>
              <a:rPr lang="en-GB" dirty="0" err="1"/>
              <a:t>reflectivities</a:t>
            </a:r>
            <a:r>
              <a:rPr lang="en-GB" dirty="0"/>
              <a:t> will be used to look at storm cell statistics and storm morphology.</a:t>
            </a:r>
          </a:p>
          <a:p>
            <a:r>
              <a:rPr lang="en-GB" dirty="0"/>
              <a:t>The work is still underway to look at storm morphology with reflectivity data, but here shows the early results of comparing the storm cell statistics.</a:t>
            </a:r>
          </a:p>
          <a:p>
            <a:r>
              <a:rPr lang="en-GB" dirty="0"/>
              <a:t>The simulated rain fields are analysed to distinguish individual storm cells and tracking these storm cells over their lifetime.</a:t>
            </a:r>
          </a:p>
          <a:p>
            <a:r>
              <a:rPr lang="en-GB" dirty="0"/>
              <a:t>This allows us to compare the models in terms of the longevity of storm cells, and also storm-area averaged rain rates.</a:t>
            </a:r>
          </a:p>
          <a:p>
            <a:r>
              <a:rPr lang="en-GB" dirty="0"/>
              <a:t>Here we find that there are still some significant differences between the models and observations.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436B1-360C-441C-86FE-EA554F56B1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50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r>
              <a:rPr lang="en-AU" dirty="0"/>
              <a:t> - These are called CFADS (Contoured frequency with altitude diagrams of radar reflectivity), basically independently calculated PDFs at each height </a:t>
            </a:r>
          </a:p>
          <a:p>
            <a:pPr marL="0" indent="0">
              <a:buFontTx/>
              <a:buNone/>
            </a:pPr>
            <a:r>
              <a:rPr lang="en-AU" dirty="0"/>
              <a:t> - All simulations have too wide a distribution compared to the observations, particularly ra3t1 below 8km, ra3t2 has improved on ra2t and is narrower (although it does have more very large reflectivities below 3km and associated higher max rain rates)</a:t>
            </a:r>
          </a:p>
          <a:p>
            <a:pPr marL="171450" indent="-171450">
              <a:buFontTx/>
              <a:buChar char="-"/>
            </a:pPr>
            <a:r>
              <a:rPr lang="en-AU" dirty="0"/>
              <a:t>The reduced discontinuities seen in ra3t is an improvement over ra2t, however, all simulations still underestimate the peak occurrence seen in the observations at 8-9km </a:t>
            </a:r>
          </a:p>
          <a:p>
            <a:pPr marL="171450" indent="-171450">
              <a:buFontTx/>
              <a:buChar char="-"/>
            </a:pPr>
            <a:r>
              <a:rPr lang="en-AU" dirty="0"/>
              <a:t>Cloud top heights higher in ra3t2 and this is an improvement over ra2t but reflectivities are too low: </a:t>
            </a:r>
            <a:r>
              <a:rPr lang="en-AU" dirty="0" err="1"/>
              <a:t>obs</a:t>
            </a:r>
            <a:r>
              <a:rPr lang="en-AU" dirty="0"/>
              <a:t> above 18km have cloud ~10dBZ whereas ra3t2 is between -10 and 0 </a:t>
            </a:r>
            <a:r>
              <a:rPr lang="en-AU" dirty="0" err="1"/>
              <a:t>dBZ</a:t>
            </a:r>
            <a:r>
              <a:rPr lang="en-AU" dirty="0"/>
              <a:t>, which means this high cloud in ra3t2 does not contain enough ice water content and larger ice particles</a:t>
            </a:r>
          </a:p>
          <a:p>
            <a:pPr marL="171450" indent="-171450">
              <a:buFontTx/>
              <a:buChar char="-"/>
            </a:pPr>
            <a:r>
              <a:rPr lang="en-AU" dirty="0"/>
              <a:t> Overall, the most realistic looking simulation is ra3t2</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441D8D-FDB1-42ED-A84F-4BB5C65151F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6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RA2M-davis suite is located over Davis Base; RAL3 </a:t>
            </a:r>
            <a:r>
              <a:rPr kumimoji="0" lang="en-AU" sz="1600" b="0" i="0" u="none" strike="noStrike" kern="1200" cap="none" spc="0" normalizeH="0" baseline="0" noProof="0" dirty="0" err="1">
                <a:ln>
                  <a:noFill/>
                </a:ln>
                <a:solidFill>
                  <a:prstClr val="black"/>
                </a:solidFill>
                <a:effectLst/>
                <a:uLnTx/>
                <a:uFillTx/>
                <a:latin typeface="Calibri" panose="020F0502020204030204"/>
                <a:ea typeface="+mn-ea"/>
                <a:cs typeface="+mn-cs"/>
              </a:rPr>
              <a:t>anc</a:t>
            </a: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 for polar regions is unavailable at present; so  ran  (1)  3xnesting RA2M-davisA-ral3ish suite with Standard RA2M =true; then (2) cp this suite to RA2M-davisA-ral3ish0 and added just the RAL3 #83 changes and also (3) cp to RA2M-davisA-ral3ish0a and added the PC2 cloud scheme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Left panel shows animations of </a:t>
            </a:r>
            <a:r>
              <a:rPr kumimoji="0" lang="en-AU" sz="1600" b="0" i="0" u="none" strike="noStrike" kern="1200" cap="none" spc="0" normalizeH="0" baseline="0" noProof="0" dirty="0" err="1">
                <a:ln>
                  <a:noFill/>
                </a:ln>
                <a:solidFill>
                  <a:prstClr val="black"/>
                </a:solidFill>
                <a:effectLst/>
                <a:uLnTx/>
                <a:uFillTx/>
                <a:latin typeface="Calibri" panose="020F0502020204030204"/>
                <a:ea typeface="+mn-ea"/>
                <a:cs typeface="+mn-cs"/>
              </a:rPr>
              <a:t>Ht</a:t>
            </a: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 rh, temp from standard RA2M resn_1 nesting (4km) centred on Davis Base using: G3 </a:t>
            </a:r>
            <a:r>
              <a:rPr kumimoji="0" lang="en-AU" sz="1600" b="0" i="0" u="none" strike="noStrike" kern="1200" cap="none" spc="0" normalizeH="0" baseline="0" noProof="0" dirty="0" err="1">
                <a:ln>
                  <a:noFill/>
                </a:ln>
                <a:solidFill>
                  <a:prstClr val="black"/>
                </a:solidFill>
                <a:effectLst/>
                <a:uLnTx/>
                <a:uFillTx/>
                <a:latin typeface="Calibri" panose="020F0502020204030204"/>
                <a:ea typeface="+mn-ea"/>
                <a:cs typeface="+mn-cs"/>
              </a:rPr>
              <a:t>ic</a:t>
            </a: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 , 48hr </a:t>
            </a:r>
            <a:r>
              <a:rPr kumimoji="0" lang="en-AU" sz="1600" b="0" i="0" u="none" strike="noStrike" kern="1200" cap="none" spc="0" normalizeH="0" baseline="0" noProof="0" dirty="0" err="1">
                <a:ln>
                  <a:noFill/>
                </a:ln>
                <a:solidFill>
                  <a:prstClr val="black"/>
                </a:solidFill>
                <a:effectLst/>
                <a:uLnTx/>
                <a:uFillTx/>
                <a:latin typeface="Calibri" panose="020F0502020204030204"/>
                <a:ea typeface="+mn-ea"/>
                <a:cs typeface="+mn-cs"/>
              </a:rPr>
              <a:t>fcst</a:t>
            </a: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 at 1000 </a:t>
            </a:r>
            <a:r>
              <a:rPr kumimoji="0" lang="en-AU" sz="1600" b="0" i="0" u="none" strike="noStrike" kern="1200" cap="none" spc="0" normalizeH="0" baseline="0" noProof="0" dirty="0" err="1">
                <a:ln>
                  <a:noFill/>
                </a:ln>
                <a:solidFill>
                  <a:prstClr val="black"/>
                </a:solidFill>
                <a:effectLst/>
                <a:uLnTx/>
                <a:uFillTx/>
                <a:latin typeface="Calibri" panose="020F0502020204030204"/>
                <a:ea typeface="+mn-ea"/>
                <a:cs typeface="+mn-cs"/>
              </a:rPr>
              <a:t>plev</a:t>
            </a: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 and 3hrly interval. Synoptic scale systems seem realistic for the orography of the area (also shown on the right); and seem to be somewhat similar to the </a:t>
            </a:r>
            <a:r>
              <a:rPr kumimoji="0" lang="en-AU" sz="1600" b="0" i="0" u="none" strike="noStrike" kern="1200" cap="none" spc="0" normalizeH="0" baseline="0" noProof="0" dirty="0" err="1">
                <a:ln>
                  <a:noFill/>
                </a:ln>
                <a:solidFill>
                  <a:prstClr val="black"/>
                </a:solidFill>
                <a:effectLst/>
                <a:uLnTx/>
                <a:uFillTx/>
                <a:latin typeface="Calibri" panose="020F0502020204030204"/>
                <a:ea typeface="+mn-ea"/>
                <a:cs typeface="+mn-cs"/>
              </a:rPr>
              <a:t>Himawari</a:t>
            </a: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 sat fog imagery at the top – note limited coverage.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Right panel show Area Cloud Fraction for: Top - RA2M-davisA-ral3ish  [std RA2M=true]; Middle - RA2M-davisA-ral3ish0 [RA2M+#83]; Bottom - </a:t>
            </a:r>
            <a:r>
              <a:rPr kumimoji="0" lang="en-AU"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RA2M-davisA-ral3ish0a [RA2M+PC2] </a:t>
            </a:r>
            <a:endPar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The  three suites  have unchanged Surface fields (not shown) as expected) but Cloud  fields are  very different (also as expected). The #83 changes seem to make the most realistic impact at all  nesting stages – </a:t>
            </a:r>
            <a:r>
              <a:rPr kumimoji="0" lang="en-AU" sz="1600" b="1" i="0" u="none" strike="noStrike" kern="1200" cap="none" spc="0" normalizeH="0" baseline="0" noProof="0" dirty="0">
                <a:ln>
                  <a:noFill/>
                </a:ln>
                <a:solidFill>
                  <a:prstClr val="black"/>
                </a:solidFill>
                <a:effectLst/>
                <a:uLnTx/>
                <a:uFillTx/>
                <a:latin typeface="Calibri" panose="020F0502020204030204"/>
                <a:ea typeface="+mn-ea"/>
                <a:cs typeface="+mn-cs"/>
              </a:rPr>
              <a:t>RA2M+#83 = goldilocks result?</a:t>
            </a: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 while the PC2 run Area Cloud Fraction seems overdone.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Calibri" panose="020F0502020204030204"/>
                <a:ea typeface="+mn-ea"/>
                <a:cs typeface="+mn-cs"/>
              </a:rPr>
              <a:t>Next will run in RES suite to verify differences.</a:t>
            </a:r>
          </a:p>
        </p:txBody>
      </p:sp>
      <p:sp>
        <p:nvSpPr>
          <p:cNvPr id="4" name="Slide Number Placeholder 3"/>
          <p:cNvSpPr>
            <a:spLocks noGrp="1"/>
          </p:cNvSpPr>
          <p:nvPr>
            <p:ph type="sldNum" sz="quarter" idx="5"/>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7D45C08A-95C8-4DCE-8AF2-6B7B84D47549}" type="slidenum">
              <a:rPr kumimoji="0" lang="en-US" sz="1200" b="0" i="0" u="none" strike="noStrike" kern="1200" cap="none" spc="0" normalizeH="0" baseline="0" noProof="0" smtClean="0">
                <a:ln>
                  <a:noFill/>
                </a:ln>
                <a:solidFill>
                  <a:prstClr val="black"/>
                </a:solidFill>
                <a:effectLst/>
                <a:uLnTx/>
                <a:uFillTx/>
                <a:latin typeface="Calibri" pitchFamily="34" charset="0"/>
                <a:ea typeface="Geneva" pitchFamily="124" charset="-128"/>
                <a:cs typeface="+mn-cs"/>
              </a:rPr>
              <a:pPr marL="0" marR="0" lvl="0" indent="0" algn="r" defTabSz="609585"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itchFamily="34" charset="0"/>
              <a:ea typeface="Geneva" pitchFamily="124" charset="-128"/>
              <a:cs typeface="+mn-cs"/>
            </a:endParaRPr>
          </a:p>
        </p:txBody>
      </p:sp>
    </p:spTree>
    <p:extLst>
      <p:ext uri="{BB962C8B-B14F-4D97-AF65-F5344CB8AC3E}">
        <p14:creationId xmlns:p14="http://schemas.microsoft.com/office/powerpoint/2010/main" val="1045853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45C08A-95C8-4DCE-8AF2-6B7B84D47549}" type="slidenum">
              <a:rPr lang="en-US" smtClean="0"/>
              <a:pPr/>
              <a:t>6</a:t>
            </a:fld>
            <a:endParaRPr lang="en-US" dirty="0"/>
          </a:p>
        </p:txBody>
      </p:sp>
    </p:spTree>
    <p:extLst>
      <p:ext uri="{BB962C8B-B14F-4D97-AF65-F5344CB8AC3E}">
        <p14:creationId xmlns:p14="http://schemas.microsoft.com/office/powerpoint/2010/main" val="1135060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Parallelogram 5"/>
          <p:cNvSpPr/>
          <p:nvPr userDrawn="1"/>
        </p:nvSpPr>
        <p:spPr>
          <a:xfrm>
            <a:off x="-1193397" y="0"/>
            <a:ext cx="9797145" cy="4563936"/>
          </a:xfrm>
          <a:prstGeom prst="parallelogram">
            <a:avLst/>
          </a:prstGeom>
          <a:gradFill flip="none" rotWithShape="1">
            <a:gsLst>
              <a:gs pos="0">
                <a:srgbClr val="009BC1">
                  <a:alpha val="87000"/>
                </a:srgbClr>
              </a:gs>
              <a:gs pos="100000">
                <a:srgbClr val="002745">
                  <a:alpha val="97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480487" y="3831058"/>
            <a:ext cx="6867556" cy="344774"/>
          </a:xfrm>
          <a:prstGeom prst="rect">
            <a:avLst/>
          </a:prstGeom>
        </p:spPr>
        <p:txBody>
          <a:bodyPr wrap="square" lIns="0" tIns="0" rIns="0" bIns="0">
            <a:spAutoFit/>
          </a:bodyPr>
          <a:lstStyle>
            <a:lvl1pPr marL="0" indent="0">
              <a:lnSpc>
                <a:spcPct val="90000"/>
              </a:lnSpc>
              <a:spcBef>
                <a:spcPts val="0"/>
              </a:spcBef>
              <a:buNone/>
              <a:defRPr sz="2489" b="0" i="1" cap="none" baseline="0">
                <a:solidFill>
                  <a:schemeClr val="bg1"/>
                </a:solidFill>
              </a:defRPr>
            </a:lvl1pPr>
          </a:lstStyle>
          <a:p>
            <a:pPr lvl="0"/>
            <a:r>
              <a:rPr lang="en-AU" dirty="0"/>
              <a:t>Presented by </a:t>
            </a:r>
          </a:p>
        </p:txBody>
      </p:sp>
      <p:sp>
        <p:nvSpPr>
          <p:cNvPr id="4" name="Text Placeholder 2"/>
          <p:cNvSpPr>
            <a:spLocks noGrp="1"/>
          </p:cNvSpPr>
          <p:nvPr>
            <p:ph type="body" sz="quarter" idx="12" hasCustomPrompt="1"/>
          </p:nvPr>
        </p:nvSpPr>
        <p:spPr>
          <a:xfrm>
            <a:off x="480487" y="1293740"/>
            <a:ext cx="7409692" cy="1665712"/>
          </a:xfrm>
          <a:prstGeom prst="rect">
            <a:avLst/>
          </a:prstGeom>
        </p:spPr>
        <p:txBody>
          <a:bodyPr wrap="square" lIns="0" tIns="0" rIns="0" bIns="0">
            <a:spAutoFit/>
          </a:bodyPr>
          <a:lstStyle>
            <a:lvl1pPr marL="0" indent="0">
              <a:lnSpc>
                <a:spcPct val="90000"/>
              </a:lnSpc>
              <a:spcBef>
                <a:spcPts val="0"/>
              </a:spcBef>
              <a:buNone/>
              <a:defRPr sz="5689" b="0" i="0" cap="none" baseline="0">
                <a:solidFill>
                  <a:schemeClr val="bg1"/>
                </a:solidFill>
              </a:defRPr>
            </a:lvl1pPr>
          </a:lstStyle>
          <a:p>
            <a:pPr lvl="0"/>
            <a:r>
              <a:rPr lang="en-AU" dirty="0"/>
              <a:t>Title slide with </a:t>
            </a:r>
          </a:p>
          <a:p>
            <a:pPr lvl="0"/>
            <a:r>
              <a:rPr lang="en-AU" dirty="0"/>
              <a:t>Background option</a:t>
            </a:r>
          </a:p>
        </p:txBody>
      </p:sp>
      <p:sp>
        <p:nvSpPr>
          <p:cNvPr id="5" name="Text Placeholder 2"/>
          <p:cNvSpPr>
            <a:spLocks noGrp="1"/>
          </p:cNvSpPr>
          <p:nvPr>
            <p:ph type="body" sz="quarter" idx="13" hasCustomPrompt="1"/>
          </p:nvPr>
        </p:nvSpPr>
        <p:spPr>
          <a:xfrm>
            <a:off x="480489" y="2765911"/>
            <a:ext cx="7031759" cy="492507"/>
          </a:xfrm>
          <a:prstGeom prst="rect">
            <a:avLst/>
          </a:prstGeom>
        </p:spPr>
        <p:txBody>
          <a:bodyPr wrap="square" lIns="0" tIns="0" rIns="0" bIns="0">
            <a:spAutoFit/>
          </a:bodyPr>
          <a:lstStyle>
            <a:lvl1pPr marL="0" indent="0">
              <a:lnSpc>
                <a:spcPct val="90000"/>
              </a:lnSpc>
              <a:spcBef>
                <a:spcPts val="0"/>
              </a:spcBef>
              <a:buNone/>
              <a:defRPr sz="3556" b="1" i="0" cap="none" baseline="0">
                <a:solidFill>
                  <a:schemeClr val="bg1"/>
                </a:solidFill>
              </a:defRPr>
            </a:lvl1pPr>
          </a:lstStyle>
          <a:p>
            <a:pPr lvl="0"/>
            <a:r>
              <a:rPr lang="en-AU" dirty="0"/>
              <a:t>Subheading</a:t>
            </a:r>
          </a:p>
        </p:txBody>
      </p:sp>
      <p:pic>
        <p:nvPicPr>
          <p:cNvPr id="8" name="Picture 7"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Tree>
    <p:extLst>
      <p:ext uri="{BB962C8B-B14F-4D97-AF65-F5344CB8AC3E}">
        <p14:creationId xmlns:p14="http://schemas.microsoft.com/office/powerpoint/2010/main" val="203393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6" name="Parallelogram 5"/>
          <p:cNvSpPr/>
          <p:nvPr userDrawn="1"/>
        </p:nvSpPr>
        <p:spPr>
          <a:xfrm>
            <a:off x="-1193397" y="0"/>
            <a:ext cx="9797145" cy="4563936"/>
          </a:xfrm>
          <a:prstGeom prst="parallelogram">
            <a:avLst/>
          </a:prstGeom>
          <a:gradFill flip="none" rotWithShape="1">
            <a:gsLst>
              <a:gs pos="0">
                <a:srgbClr val="009BC1">
                  <a:alpha val="87000"/>
                </a:srgbClr>
              </a:gs>
              <a:gs pos="100000">
                <a:srgbClr val="002745">
                  <a:alpha val="97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480487" y="3831058"/>
            <a:ext cx="6867556" cy="344774"/>
          </a:xfrm>
          <a:prstGeom prst="rect">
            <a:avLst/>
          </a:prstGeom>
        </p:spPr>
        <p:txBody>
          <a:bodyPr wrap="square" lIns="0" tIns="0" rIns="0" bIns="0">
            <a:spAutoFit/>
          </a:bodyPr>
          <a:lstStyle>
            <a:lvl1pPr marL="0" indent="0">
              <a:lnSpc>
                <a:spcPct val="90000"/>
              </a:lnSpc>
              <a:spcBef>
                <a:spcPts val="0"/>
              </a:spcBef>
              <a:buNone/>
              <a:defRPr sz="2489" b="0" i="1" cap="none" baseline="0">
                <a:solidFill>
                  <a:schemeClr val="bg1"/>
                </a:solidFill>
              </a:defRPr>
            </a:lvl1pPr>
          </a:lstStyle>
          <a:p>
            <a:pPr lvl="0"/>
            <a:r>
              <a:rPr lang="en-AU" dirty="0"/>
              <a:t>Presented by </a:t>
            </a:r>
          </a:p>
        </p:txBody>
      </p:sp>
      <p:sp>
        <p:nvSpPr>
          <p:cNvPr id="4" name="Text Placeholder 2"/>
          <p:cNvSpPr>
            <a:spLocks noGrp="1"/>
          </p:cNvSpPr>
          <p:nvPr>
            <p:ph type="body" sz="quarter" idx="12" hasCustomPrompt="1"/>
          </p:nvPr>
        </p:nvSpPr>
        <p:spPr>
          <a:xfrm>
            <a:off x="480487" y="1293740"/>
            <a:ext cx="7409692" cy="1665712"/>
          </a:xfrm>
          <a:prstGeom prst="rect">
            <a:avLst/>
          </a:prstGeom>
        </p:spPr>
        <p:txBody>
          <a:bodyPr wrap="square" lIns="0" tIns="0" rIns="0" bIns="0">
            <a:spAutoFit/>
          </a:bodyPr>
          <a:lstStyle>
            <a:lvl1pPr marL="0" indent="0">
              <a:lnSpc>
                <a:spcPct val="90000"/>
              </a:lnSpc>
              <a:spcBef>
                <a:spcPts val="0"/>
              </a:spcBef>
              <a:buNone/>
              <a:defRPr sz="5689" b="0" i="0" cap="none" baseline="0">
                <a:solidFill>
                  <a:schemeClr val="bg1"/>
                </a:solidFill>
              </a:defRPr>
            </a:lvl1pPr>
          </a:lstStyle>
          <a:p>
            <a:pPr lvl="0"/>
            <a:r>
              <a:rPr lang="en-AU" dirty="0"/>
              <a:t>Title slide with </a:t>
            </a:r>
          </a:p>
          <a:p>
            <a:pPr lvl="0"/>
            <a:r>
              <a:rPr lang="en-AU" dirty="0"/>
              <a:t>Background option</a:t>
            </a:r>
          </a:p>
        </p:txBody>
      </p:sp>
      <p:sp>
        <p:nvSpPr>
          <p:cNvPr id="5" name="Text Placeholder 2"/>
          <p:cNvSpPr>
            <a:spLocks noGrp="1"/>
          </p:cNvSpPr>
          <p:nvPr>
            <p:ph type="body" sz="quarter" idx="13" hasCustomPrompt="1"/>
          </p:nvPr>
        </p:nvSpPr>
        <p:spPr>
          <a:xfrm>
            <a:off x="480489" y="2765911"/>
            <a:ext cx="7031759" cy="492507"/>
          </a:xfrm>
          <a:prstGeom prst="rect">
            <a:avLst/>
          </a:prstGeom>
        </p:spPr>
        <p:txBody>
          <a:bodyPr wrap="square" lIns="0" tIns="0" rIns="0" bIns="0">
            <a:spAutoFit/>
          </a:bodyPr>
          <a:lstStyle>
            <a:lvl1pPr marL="0" indent="0">
              <a:lnSpc>
                <a:spcPct val="90000"/>
              </a:lnSpc>
              <a:spcBef>
                <a:spcPts val="0"/>
              </a:spcBef>
              <a:buNone/>
              <a:defRPr sz="3556" b="1" i="0" cap="none" baseline="0">
                <a:solidFill>
                  <a:schemeClr val="bg1"/>
                </a:solidFill>
              </a:defRPr>
            </a:lvl1pPr>
          </a:lstStyle>
          <a:p>
            <a:pPr lvl="0"/>
            <a:r>
              <a:rPr lang="en-AU" dirty="0"/>
              <a:t>Subheading</a:t>
            </a:r>
          </a:p>
        </p:txBody>
      </p:sp>
      <p:pic>
        <p:nvPicPr>
          <p:cNvPr id="8" name="Picture 7"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Tree>
    <p:extLst>
      <p:ext uri="{BB962C8B-B14F-4D97-AF65-F5344CB8AC3E}">
        <p14:creationId xmlns:p14="http://schemas.microsoft.com/office/powerpoint/2010/main" val="1396158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0801-1228-4A90-9E01-469F05F345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471E38C-FBED-4D19-884A-B54E02750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4181EF-1158-4C49-908E-179D7C24AD7F}"/>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5" name="Footer Placeholder 4">
            <a:extLst>
              <a:ext uri="{FF2B5EF4-FFF2-40B4-BE49-F238E27FC236}">
                <a16:creationId xmlns:a16="http://schemas.microsoft.com/office/drawing/2014/main" id="{F37B8141-D875-4FC7-8855-7E2A1309DB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FA51F5-EFDE-4F34-9D38-D0CF84B1FC31}"/>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3903342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285D-71D1-4199-BAFF-08803EC65D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BA07113-96CE-423B-B791-D7030F66F9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D819A1-B370-403A-859C-1BA9229E7500}"/>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5" name="Footer Placeholder 4">
            <a:extLst>
              <a:ext uri="{FF2B5EF4-FFF2-40B4-BE49-F238E27FC236}">
                <a16:creationId xmlns:a16="http://schemas.microsoft.com/office/drawing/2014/main" id="{A89CC180-CFFC-48C4-BE90-91618A97F53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59DFA-9065-43AE-8AFD-6ED8BE58560E}"/>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918192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0EAB-009C-4C2D-9193-6C71367447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ED5528B-5FF4-404D-8BB5-E693CB5858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107DF9-BB78-4A95-BD8E-5953C48D60B2}"/>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5" name="Footer Placeholder 4">
            <a:extLst>
              <a:ext uri="{FF2B5EF4-FFF2-40B4-BE49-F238E27FC236}">
                <a16:creationId xmlns:a16="http://schemas.microsoft.com/office/drawing/2014/main" id="{26FAF456-CF89-4F43-8F06-EDBCDC0AD8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601D89-D937-41A6-98E4-7C9735E9E062}"/>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2197571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FEEE-F2FF-4EDF-9B77-02D9215CF3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5BDC2D-26DC-49F0-9D38-71AE8EFA7E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9F42C53-F102-4A90-98FF-47B93ECB1B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A929DA3-9787-419F-8C52-EA99925F19F0}"/>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6" name="Footer Placeholder 5">
            <a:extLst>
              <a:ext uri="{FF2B5EF4-FFF2-40B4-BE49-F238E27FC236}">
                <a16:creationId xmlns:a16="http://schemas.microsoft.com/office/drawing/2014/main" id="{584912C8-8BED-4370-B97A-E3D3DCF949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7A57DC6-E379-4867-9BFA-727961607D8E}"/>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3463973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0AD8-39AF-4176-9968-9341A4C4A40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3AF4E7-F24F-4E2F-9362-F7BEC365E9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20E7AC-35B5-4D18-B7C4-3BDB61F373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2B42305-1872-4FC5-978C-0DAEAF77C3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ABB31D-CCCD-4339-B9FF-F953A18D03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00F8540-AB89-4164-B436-1EB8BFBDE59B}"/>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8" name="Footer Placeholder 7">
            <a:extLst>
              <a:ext uri="{FF2B5EF4-FFF2-40B4-BE49-F238E27FC236}">
                <a16:creationId xmlns:a16="http://schemas.microsoft.com/office/drawing/2014/main" id="{93A33382-EED5-4463-8915-87AEAE5FF3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0B16E8-D4B2-4AC5-B8B2-7DB4661F3AE0}"/>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37203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1901-31BE-479A-AC9E-A756C5EAC20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15DF0B0-3686-4AA0-984A-0B3BC12B3B1B}"/>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4" name="Footer Placeholder 3">
            <a:extLst>
              <a:ext uri="{FF2B5EF4-FFF2-40B4-BE49-F238E27FC236}">
                <a16:creationId xmlns:a16="http://schemas.microsoft.com/office/drawing/2014/main" id="{C77FE9E9-92DC-45C7-8D6D-46D0D84819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14E449A-AA9F-4D9A-A6A9-72D7C4D6783B}"/>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3874114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461DF8-97B9-4CD5-ABF2-244EA2039482}"/>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3" name="Footer Placeholder 2">
            <a:extLst>
              <a:ext uri="{FF2B5EF4-FFF2-40B4-BE49-F238E27FC236}">
                <a16:creationId xmlns:a16="http://schemas.microsoft.com/office/drawing/2014/main" id="{798C31A4-A135-4CA9-980A-1B1B1A5F491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9531ACB-F0F1-4529-A280-D081F1E4DA2A}"/>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524234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E5657-7F28-4D2D-91FE-51AC49A9DB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183E949-FA9C-4E24-91E9-AEEA4696BE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7657DDF-11F4-48C6-BC34-929978DB4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041411-BE25-461D-A2F2-26983B9161D7}"/>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6" name="Footer Placeholder 5">
            <a:extLst>
              <a:ext uri="{FF2B5EF4-FFF2-40B4-BE49-F238E27FC236}">
                <a16:creationId xmlns:a16="http://schemas.microsoft.com/office/drawing/2014/main" id="{9F286726-CCC2-42BD-9C20-7E73498A16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42E4A2-E13D-476C-A3CE-C170FDB1FD58}"/>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1335045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B2A05-230A-46D9-BCB3-C414651A4A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57D83F4-3524-4DE5-A969-D0BE02192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B4B0FAE-BE7C-4700-91D8-C140AD2C1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2579A6-E26F-4E79-A702-654E4C72F4BC}"/>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6" name="Footer Placeholder 5">
            <a:extLst>
              <a:ext uri="{FF2B5EF4-FFF2-40B4-BE49-F238E27FC236}">
                <a16:creationId xmlns:a16="http://schemas.microsoft.com/office/drawing/2014/main" id="{F7E87293-6288-4FEA-BC0C-9CB56AE086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CA608E-4A3E-4AAF-927F-7A23A13AF5A9}"/>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396541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slide">
    <p:bg>
      <p:bgPr>
        <a:solidFill>
          <a:srgbClr val="002745"/>
        </a:solidFill>
        <a:effectLst/>
      </p:bgPr>
    </p:bg>
    <p:spTree>
      <p:nvGrpSpPr>
        <p:cNvPr id="1" name=""/>
        <p:cNvGrpSpPr/>
        <p:nvPr/>
      </p:nvGrpSpPr>
      <p:grpSpPr>
        <a:xfrm>
          <a:off x="0" y="0"/>
          <a:ext cx="0" cy="0"/>
          <a:chOff x="0" y="0"/>
          <a:chExt cx="0" cy="0"/>
        </a:xfrm>
      </p:grpSpPr>
      <p:sp>
        <p:nvSpPr>
          <p:cNvPr id="9" name="Parallelogram 8"/>
          <p:cNvSpPr/>
          <p:nvPr userDrawn="1"/>
        </p:nvSpPr>
        <p:spPr>
          <a:xfrm>
            <a:off x="-1193397" y="0"/>
            <a:ext cx="9797145" cy="4563936"/>
          </a:xfrm>
          <a:prstGeom prst="parallelogram">
            <a:avLst/>
          </a:prstGeom>
          <a:gradFill flip="none" rotWithShape="1">
            <a:gsLst>
              <a:gs pos="0">
                <a:srgbClr val="009BC1">
                  <a:alpha val="87000"/>
                </a:srgbClr>
              </a:gs>
              <a:gs pos="100000">
                <a:srgbClr val="002745">
                  <a:alpha val="97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2"/>
          <p:cNvSpPr>
            <a:spLocks noGrp="1"/>
          </p:cNvSpPr>
          <p:nvPr>
            <p:ph type="body" sz="quarter" idx="14" hasCustomPrompt="1"/>
          </p:nvPr>
        </p:nvSpPr>
        <p:spPr>
          <a:xfrm>
            <a:off x="480487" y="3831058"/>
            <a:ext cx="6867556" cy="344774"/>
          </a:xfrm>
          <a:prstGeom prst="rect">
            <a:avLst/>
          </a:prstGeom>
        </p:spPr>
        <p:txBody>
          <a:bodyPr wrap="square" lIns="0" tIns="0" rIns="0" bIns="0">
            <a:spAutoFit/>
          </a:bodyPr>
          <a:lstStyle>
            <a:lvl1pPr marL="0" indent="0">
              <a:lnSpc>
                <a:spcPct val="90000"/>
              </a:lnSpc>
              <a:spcBef>
                <a:spcPts val="0"/>
              </a:spcBef>
              <a:buNone/>
              <a:defRPr sz="2489" b="0" i="1" cap="none" baseline="0">
                <a:solidFill>
                  <a:schemeClr val="bg1"/>
                </a:solidFill>
              </a:defRPr>
            </a:lvl1pPr>
          </a:lstStyle>
          <a:p>
            <a:pPr lvl="0"/>
            <a:r>
              <a:rPr lang="en-AU" dirty="0"/>
              <a:t>Presented by </a:t>
            </a:r>
          </a:p>
        </p:txBody>
      </p:sp>
      <p:sp>
        <p:nvSpPr>
          <p:cNvPr id="11" name="Text Placeholder 2"/>
          <p:cNvSpPr>
            <a:spLocks noGrp="1"/>
          </p:cNvSpPr>
          <p:nvPr>
            <p:ph type="body" sz="quarter" idx="12" hasCustomPrompt="1"/>
          </p:nvPr>
        </p:nvSpPr>
        <p:spPr>
          <a:xfrm>
            <a:off x="480487" y="1293740"/>
            <a:ext cx="7409692" cy="1665712"/>
          </a:xfrm>
          <a:prstGeom prst="rect">
            <a:avLst/>
          </a:prstGeom>
        </p:spPr>
        <p:txBody>
          <a:bodyPr wrap="square" lIns="0" tIns="0" rIns="0" bIns="0">
            <a:spAutoFit/>
          </a:bodyPr>
          <a:lstStyle>
            <a:lvl1pPr marL="0" indent="0">
              <a:lnSpc>
                <a:spcPct val="90000"/>
              </a:lnSpc>
              <a:spcBef>
                <a:spcPts val="0"/>
              </a:spcBef>
              <a:buNone/>
              <a:defRPr sz="5689" b="0" i="0" cap="none" baseline="0">
                <a:solidFill>
                  <a:schemeClr val="bg1"/>
                </a:solidFill>
              </a:defRPr>
            </a:lvl1pPr>
          </a:lstStyle>
          <a:p>
            <a:pPr lvl="0"/>
            <a:r>
              <a:rPr lang="en-AU" dirty="0"/>
              <a:t>Title slide with </a:t>
            </a:r>
          </a:p>
          <a:p>
            <a:pPr lvl="0"/>
            <a:r>
              <a:rPr lang="en-AU" dirty="0"/>
              <a:t>photo background</a:t>
            </a:r>
          </a:p>
        </p:txBody>
      </p:sp>
      <p:sp>
        <p:nvSpPr>
          <p:cNvPr id="12" name="Text Placeholder 2"/>
          <p:cNvSpPr>
            <a:spLocks noGrp="1"/>
          </p:cNvSpPr>
          <p:nvPr>
            <p:ph type="body" sz="quarter" idx="13" hasCustomPrompt="1"/>
          </p:nvPr>
        </p:nvSpPr>
        <p:spPr>
          <a:xfrm>
            <a:off x="480489" y="2765911"/>
            <a:ext cx="7031759" cy="492507"/>
          </a:xfrm>
          <a:prstGeom prst="rect">
            <a:avLst/>
          </a:prstGeom>
        </p:spPr>
        <p:txBody>
          <a:bodyPr wrap="square" lIns="0" tIns="0" rIns="0" bIns="0">
            <a:spAutoFit/>
          </a:bodyPr>
          <a:lstStyle>
            <a:lvl1pPr marL="0" indent="0">
              <a:lnSpc>
                <a:spcPct val="90000"/>
              </a:lnSpc>
              <a:spcBef>
                <a:spcPts val="0"/>
              </a:spcBef>
              <a:buNone/>
              <a:defRPr sz="3556" b="1" i="0" cap="none" baseline="0">
                <a:solidFill>
                  <a:schemeClr val="bg1"/>
                </a:solidFill>
              </a:defRPr>
            </a:lvl1pPr>
          </a:lstStyle>
          <a:p>
            <a:pPr lvl="0"/>
            <a:r>
              <a:rPr lang="en-AU" dirty="0"/>
              <a:t>Subheading</a:t>
            </a:r>
          </a:p>
        </p:txBody>
      </p:sp>
      <p:pic>
        <p:nvPicPr>
          <p:cNvPr id="13" name="Picture 12"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Tree>
    <p:extLst>
      <p:ext uri="{BB962C8B-B14F-4D97-AF65-F5344CB8AC3E}">
        <p14:creationId xmlns:p14="http://schemas.microsoft.com/office/powerpoint/2010/main" val="1615296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11B7-8E5B-4556-B3B3-062AB4DEFDD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DAE9B1F-9440-47FC-AD18-1767103087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F6FE1A-7DA3-4417-A1D3-8A8BBC32EAA9}"/>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5" name="Footer Placeholder 4">
            <a:extLst>
              <a:ext uri="{FF2B5EF4-FFF2-40B4-BE49-F238E27FC236}">
                <a16:creationId xmlns:a16="http://schemas.microsoft.com/office/drawing/2014/main" id="{9C41034E-DC1F-4BC9-84C1-5C6DC7DE58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2DDA72-5199-4021-8865-40873C63C873}"/>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4051256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FB4836-ADF0-4D13-9F89-7AD345062B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272BBD-3219-4B02-83FA-0962D4E741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8CB539-A84A-4D8E-9F82-A0DB58D04955}"/>
              </a:ext>
            </a:extLst>
          </p:cNvPr>
          <p:cNvSpPr>
            <a:spLocks noGrp="1"/>
          </p:cNvSpPr>
          <p:nvPr>
            <p:ph type="dt" sz="half" idx="10"/>
          </p:nvPr>
        </p:nvSpPr>
        <p:spPr/>
        <p:txBody>
          <a:bodyPr/>
          <a:lstStyle/>
          <a:p>
            <a:fld id="{EC90D0FF-2115-42DA-9310-F7126F3FD383}" type="datetimeFigureOut">
              <a:rPr lang="en-GB" smtClean="0"/>
              <a:t>10/06/2021</a:t>
            </a:fld>
            <a:endParaRPr lang="en-GB"/>
          </a:p>
        </p:txBody>
      </p:sp>
      <p:sp>
        <p:nvSpPr>
          <p:cNvPr id="5" name="Footer Placeholder 4">
            <a:extLst>
              <a:ext uri="{FF2B5EF4-FFF2-40B4-BE49-F238E27FC236}">
                <a16:creationId xmlns:a16="http://schemas.microsoft.com/office/drawing/2014/main" id="{34BA5BCB-2F48-40D2-BFA0-000FE8DB48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C290A7-4697-48D4-8258-409F51C4C6CD}"/>
              </a:ext>
            </a:extLst>
          </p:cNvPr>
          <p:cNvSpPr>
            <a:spLocks noGrp="1"/>
          </p:cNvSpPr>
          <p:nvPr>
            <p:ph type="sldNum" sz="quarter" idx="12"/>
          </p:nvPr>
        </p:nvSpPr>
        <p:spPr/>
        <p:txBody>
          <a:bodyPr/>
          <a:lstStyle/>
          <a:p>
            <a:fld id="{E9187F7B-2F8F-4FF8-B5E7-BFA75CD8949D}" type="slidenum">
              <a:rPr lang="en-GB" smtClean="0"/>
              <a:t>‹#›</a:t>
            </a:fld>
            <a:endParaRPr lang="en-GB"/>
          </a:p>
        </p:txBody>
      </p:sp>
    </p:spTree>
    <p:extLst>
      <p:ext uri="{BB962C8B-B14F-4D97-AF65-F5344CB8AC3E}">
        <p14:creationId xmlns:p14="http://schemas.microsoft.com/office/powerpoint/2010/main" val="1276366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30D488-9569-4D2D-B4F8-D6ACA3783A70}" type="datetimeFigureOut">
              <a:rPr lang="en-AU" smtClean="0"/>
              <a:t>10/06/2021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3013035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0D488-9569-4D2D-B4F8-D6ACA3783A70}" type="datetimeFigureOut">
              <a:rPr lang="en-AU" smtClean="0"/>
              <a:t>10/06/2021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4258389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0D488-9569-4D2D-B4F8-D6ACA3783A70}" type="datetimeFigureOut">
              <a:rPr lang="en-AU" smtClean="0"/>
              <a:t>10/06/2021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1300995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0D488-9569-4D2D-B4F8-D6ACA3783A70}" type="datetimeFigureOut">
              <a:rPr lang="en-AU" smtClean="0"/>
              <a:t>10/06/2021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29654738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30D488-9569-4D2D-B4F8-D6ACA3783A70}" type="datetimeFigureOut">
              <a:rPr lang="en-AU" smtClean="0"/>
              <a:t>10/06/2021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9039342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30D488-9569-4D2D-B4F8-D6ACA3783A70}" type="datetimeFigureOut">
              <a:rPr lang="en-AU" smtClean="0"/>
              <a:t>10/06/2021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1595238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0D488-9569-4D2D-B4F8-D6ACA3783A70}" type="datetimeFigureOut">
              <a:rPr lang="en-AU" smtClean="0"/>
              <a:t>10/06/2021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198114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0D488-9569-4D2D-B4F8-D6ACA3783A70}" type="datetimeFigureOut">
              <a:rPr lang="en-AU" smtClean="0"/>
              <a:t>10/06/2021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3851703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bwMode="auto">
          <a:xfrm>
            <a:off x="2253179" y="226485"/>
            <a:ext cx="946258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a:defRPr sz="3556" baseline="0"/>
            </a:lvl1pPr>
          </a:lstStyle>
          <a:p>
            <a:pPr lvl="0"/>
            <a:r>
              <a:rPr lang="en-US" dirty="0"/>
              <a:t>Heading</a:t>
            </a:r>
          </a:p>
        </p:txBody>
      </p:sp>
      <p:sp>
        <p:nvSpPr>
          <p:cNvPr id="3" name="Text Placeholder 2"/>
          <p:cNvSpPr>
            <a:spLocks noGrp="1"/>
          </p:cNvSpPr>
          <p:nvPr>
            <p:ph type="body" sz="quarter" idx="10"/>
          </p:nvPr>
        </p:nvSpPr>
        <p:spPr>
          <a:xfrm>
            <a:off x="480487" y="1140898"/>
            <a:ext cx="11222567" cy="481964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Tree>
    <p:extLst>
      <p:ext uri="{BB962C8B-B14F-4D97-AF65-F5344CB8AC3E}">
        <p14:creationId xmlns:p14="http://schemas.microsoft.com/office/powerpoint/2010/main" val="16947642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0D488-9569-4D2D-B4F8-D6ACA3783A70}" type="datetimeFigureOut">
              <a:rPr lang="en-AU" smtClean="0"/>
              <a:t>10/06/2021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7399164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0D488-9569-4D2D-B4F8-D6ACA3783A70}" type="datetimeFigureOut">
              <a:rPr lang="en-AU" smtClean="0"/>
              <a:t>10/06/2021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31848632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0D488-9569-4D2D-B4F8-D6ACA3783A70}" type="datetimeFigureOut">
              <a:rPr lang="en-AU" smtClean="0"/>
              <a:t>10/06/2021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D1C1EF4-2366-4C90-93CE-30CB4F9BB580}" type="slidenum">
              <a:rPr lang="en-AU" smtClean="0"/>
              <a:t>‹#›</a:t>
            </a:fld>
            <a:endParaRPr lang="en-AU"/>
          </a:p>
        </p:txBody>
      </p:sp>
    </p:spTree>
    <p:extLst>
      <p:ext uri="{BB962C8B-B14F-4D97-AF65-F5344CB8AC3E}">
        <p14:creationId xmlns:p14="http://schemas.microsoft.com/office/powerpoint/2010/main" val="3306117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CECF-8F57-49F3-8237-8784C8CB20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5C908D3-E791-4282-A728-EFEE3212F6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3455605-719A-4DE8-B495-67250C2FAE6B}"/>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5" name="Footer Placeholder 4">
            <a:extLst>
              <a:ext uri="{FF2B5EF4-FFF2-40B4-BE49-F238E27FC236}">
                <a16:creationId xmlns:a16="http://schemas.microsoft.com/office/drawing/2014/main" id="{BD859577-195F-45AA-8402-DEEA9C394A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8CAC07A-58DA-499F-A907-57484E90ABB1}"/>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928144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0DCE-0923-43AB-8A86-29AED4CB77B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3A9C25-9576-4754-A1D0-BC1635FCF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093D782-FDFF-4729-98ED-89BB9F5E157C}"/>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5" name="Footer Placeholder 4">
            <a:extLst>
              <a:ext uri="{FF2B5EF4-FFF2-40B4-BE49-F238E27FC236}">
                <a16:creationId xmlns:a16="http://schemas.microsoft.com/office/drawing/2014/main" id="{8B512A8F-3B02-410F-9B70-9E3A480AA4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2BCD5FC-22DD-4252-AB54-3C61B671631F}"/>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2546164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631F-D130-4F55-BDD7-396F657E4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1C46724-58A1-46DE-93BE-4E1160B32C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C1CE68-CE5F-4014-B64A-9E441DCEE4C6}"/>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5" name="Footer Placeholder 4">
            <a:extLst>
              <a:ext uri="{FF2B5EF4-FFF2-40B4-BE49-F238E27FC236}">
                <a16:creationId xmlns:a16="http://schemas.microsoft.com/office/drawing/2014/main" id="{98FECC20-FB2C-4EAC-91A5-4C715A345A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AA2CAA6-9F34-4207-9AE1-EEB769E24217}"/>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3551574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EDC8-EC05-42C2-8596-0FCE9EDDD7D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A5CEAA2-D3C6-49E4-B40E-293330FE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5E9A157-F80C-4423-B299-52BC1B986D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02404F-621F-4F1C-B097-CB90C3868883}"/>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6" name="Footer Placeholder 5">
            <a:extLst>
              <a:ext uri="{FF2B5EF4-FFF2-40B4-BE49-F238E27FC236}">
                <a16:creationId xmlns:a16="http://schemas.microsoft.com/office/drawing/2014/main" id="{54AC5A8D-93D4-4CD0-91EB-E27E64E2038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882DAFD-936F-494D-9E6E-E7801224348F}"/>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312242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E18F-06E8-444A-A136-EC0AD77EA6C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31BE8B4-C6B8-488A-9066-6555BAE05E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6C8F5C-7729-4C7F-9500-7FEBE3A14D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9E6496C-06A1-4CDB-9DCD-6F3932F260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1F7063-CFC2-4D96-B712-CAD1960530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44AF5D9-B544-4A18-89C3-7CFCA6815B46}"/>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8" name="Footer Placeholder 7">
            <a:extLst>
              <a:ext uri="{FF2B5EF4-FFF2-40B4-BE49-F238E27FC236}">
                <a16:creationId xmlns:a16="http://schemas.microsoft.com/office/drawing/2014/main" id="{754DA31F-6D58-4778-A264-953E41FCFEC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96ABF1B-8307-4F0A-B4F9-CB0A96D5C3A9}"/>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8153450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762D-D082-4BF3-BB3F-9F23D8A993A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BD7D18BA-9A23-4CE4-9471-E3881EFDC9BF}"/>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4" name="Footer Placeholder 3">
            <a:extLst>
              <a:ext uri="{FF2B5EF4-FFF2-40B4-BE49-F238E27FC236}">
                <a16:creationId xmlns:a16="http://schemas.microsoft.com/office/drawing/2014/main" id="{87CFC05B-AF21-46B2-93C5-EF9CE535928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B0D6A9F-0F5F-443D-944C-AC1F6C684994}"/>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10239152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A04FD-BE81-4DDA-A8ED-9C5A5E5B164B}"/>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3" name="Footer Placeholder 2">
            <a:extLst>
              <a:ext uri="{FF2B5EF4-FFF2-40B4-BE49-F238E27FC236}">
                <a16:creationId xmlns:a16="http://schemas.microsoft.com/office/drawing/2014/main" id="{02A3F2A2-81CC-4BD2-8C3C-E39841309F5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F5409E8-A023-4AC0-949F-E4FF1C6908A9}"/>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2862466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335188" y="11"/>
            <a:ext cx="5856816" cy="5960532"/>
          </a:xfrm>
          <a:prstGeom prst="rect">
            <a:avLst/>
          </a:prstGeom>
        </p:spPr>
        <p:txBody>
          <a:bodyPr/>
          <a:lstStyle/>
          <a:p>
            <a:r>
              <a:rPr lang="en-US"/>
              <a:t>Drag picture to placeholder or click icon to add</a:t>
            </a:r>
            <a:endParaRPr lang="en-US" dirty="0"/>
          </a:p>
        </p:txBody>
      </p:sp>
      <p:sp>
        <p:nvSpPr>
          <p:cNvPr id="5" name="Text Placeholder 4"/>
          <p:cNvSpPr>
            <a:spLocks noGrp="1"/>
          </p:cNvSpPr>
          <p:nvPr>
            <p:ph type="body" sz="quarter" idx="11"/>
          </p:nvPr>
        </p:nvSpPr>
        <p:spPr>
          <a:xfrm>
            <a:off x="480494" y="1140898"/>
            <a:ext cx="5380567" cy="481964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Tree>
    <p:extLst>
      <p:ext uri="{BB962C8B-B14F-4D97-AF65-F5344CB8AC3E}">
        <p14:creationId xmlns:p14="http://schemas.microsoft.com/office/powerpoint/2010/main" val="3706352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6ED7C-2D30-4D8E-95CA-4CA66C754D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10CB1BD-A557-4D74-90D4-E2AFD3E973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6331271-7022-4D7D-8FE4-29F7428AE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358731-638E-4EB0-9D93-DA3725EB5D31}"/>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6" name="Footer Placeholder 5">
            <a:extLst>
              <a:ext uri="{FF2B5EF4-FFF2-40B4-BE49-F238E27FC236}">
                <a16:creationId xmlns:a16="http://schemas.microsoft.com/office/drawing/2014/main" id="{0A222595-6B0B-4D0C-9DE6-99B4381BB3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41376E3-AFF6-40BA-96EF-AD6DD13654D4}"/>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7398715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2742-BE81-48E6-87B5-35C3D0427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D06376F-620D-4086-BF97-A18B17AECE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1D19647-FA06-4DD9-85A9-4D426DF48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2016-0815-4CAD-A941-19DF2F7E1859}"/>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6" name="Footer Placeholder 5">
            <a:extLst>
              <a:ext uri="{FF2B5EF4-FFF2-40B4-BE49-F238E27FC236}">
                <a16:creationId xmlns:a16="http://schemas.microsoft.com/office/drawing/2014/main" id="{34832B12-4199-4053-9DFB-3D5BB2BF97F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802D752-05A9-43CB-B5DA-71158A46B850}"/>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2826180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0E9D-D695-45AC-BD11-23D48A37DCC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A5C5F96-7A7B-460B-A30C-C914A26B47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8CC0AB-EDAD-46D1-8A05-C3A7E73CCD0E}"/>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5" name="Footer Placeholder 4">
            <a:extLst>
              <a:ext uri="{FF2B5EF4-FFF2-40B4-BE49-F238E27FC236}">
                <a16:creationId xmlns:a16="http://schemas.microsoft.com/office/drawing/2014/main" id="{385CE575-D8A3-49FF-8A38-4D066D412D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AADC228-AEB4-451C-AB6F-09859EAC5B75}"/>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10261197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1FA07-8FE2-48CB-83BB-90C1809705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D50028C-7684-44D5-91B0-31926FA6F8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F2AA7A-0000-49C5-B44C-6FE62D39AF8B}"/>
              </a:ext>
            </a:extLst>
          </p:cNvPr>
          <p:cNvSpPr>
            <a:spLocks noGrp="1"/>
          </p:cNvSpPr>
          <p:nvPr>
            <p:ph type="dt" sz="half" idx="10"/>
          </p:nvPr>
        </p:nvSpPr>
        <p:spPr/>
        <p:txBody>
          <a:bodyPr/>
          <a:lstStyle/>
          <a:p>
            <a:fld id="{1BCCC83A-676C-48FA-BD1A-578C53790956}" type="datetimeFigureOut">
              <a:rPr lang="en-AU" smtClean="0"/>
              <a:t>10/06/2021</a:t>
            </a:fld>
            <a:endParaRPr lang="en-AU"/>
          </a:p>
        </p:txBody>
      </p:sp>
      <p:sp>
        <p:nvSpPr>
          <p:cNvPr id="5" name="Footer Placeholder 4">
            <a:extLst>
              <a:ext uri="{FF2B5EF4-FFF2-40B4-BE49-F238E27FC236}">
                <a16:creationId xmlns:a16="http://schemas.microsoft.com/office/drawing/2014/main" id="{48C486EE-2F55-48BA-8F73-15D78A2AFE1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26D2DDA-E805-4053-AC20-192132EFCAA8}"/>
              </a:ext>
            </a:extLst>
          </p:cNvPr>
          <p:cNvSpPr>
            <a:spLocks noGrp="1"/>
          </p:cNvSpPr>
          <p:nvPr>
            <p:ph type="sldNum" sz="quarter" idx="12"/>
          </p:nvPr>
        </p:nvSpPr>
        <p:spPr/>
        <p:txBody>
          <a:bodyPr/>
          <a:lstStyle/>
          <a:p>
            <a:fld id="{CF933D3B-726F-4E6F-A71E-BDBEA3CB386B}" type="slidenum">
              <a:rPr lang="en-AU" smtClean="0"/>
              <a:t>‹#›</a:t>
            </a:fld>
            <a:endParaRPr lang="en-AU"/>
          </a:p>
        </p:txBody>
      </p:sp>
    </p:spTree>
    <p:extLst>
      <p:ext uri="{BB962C8B-B14F-4D97-AF65-F5344CB8AC3E}">
        <p14:creationId xmlns:p14="http://schemas.microsoft.com/office/powerpoint/2010/main" val="2258514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graph/chart">
    <p:spTree>
      <p:nvGrpSpPr>
        <p:cNvPr id="1" name=""/>
        <p:cNvGrpSpPr/>
        <p:nvPr/>
      </p:nvGrpSpPr>
      <p:grpSpPr>
        <a:xfrm>
          <a:off x="0" y="0"/>
          <a:ext cx="0" cy="0"/>
          <a:chOff x="0" y="0"/>
          <a:chExt cx="0" cy="0"/>
        </a:xfrm>
      </p:grpSpPr>
      <p:sp>
        <p:nvSpPr>
          <p:cNvPr id="3" name="Chart Placeholder 2"/>
          <p:cNvSpPr>
            <a:spLocks noGrp="1"/>
          </p:cNvSpPr>
          <p:nvPr>
            <p:ph type="chart" sz="quarter" idx="10"/>
          </p:nvPr>
        </p:nvSpPr>
        <p:spPr>
          <a:xfrm>
            <a:off x="6335187" y="1140884"/>
            <a:ext cx="5372100" cy="4775200"/>
          </a:xfrm>
          <a:prstGeom prst="rect">
            <a:avLst/>
          </a:prstGeom>
        </p:spPr>
        <p:txBody>
          <a:bodyPr/>
          <a:lstStyle/>
          <a:p>
            <a:r>
              <a:rPr lang="en-US"/>
              <a:t>Click icon to add chart</a:t>
            </a:r>
            <a:endParaRPr lang="en-US" dirty="0"/>
          </a:p>
        </p:txBody>
      </p:sp>
      <p:sp>
        <p:nvSpPr>
          <p:cNvPr id="4" name="Text Placeholder 3"/>
          <p:cNvSpPr>
            <a:spLocks noGrp="1"/>
          </p:cNvSpPr>
          <p:nvPr>
            <p:ph type="body" sz="quarter" idx="11"/>
          </p:nvPr>
        </p:nvSpPr>
        <p:spPr>
          <a:xfrm>
            <a:off x="480493" y="1140883"/>
            <a:ext cx="5380567" cy="481964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hasCustomPrompt="1"/>
          </p:nvPr>
        </p:nvSpPr>
        <p:spPr bwMode="auto">
          <a:xfrm>
            <a:off x="2253179" y="226485"/>
            <a:ext cx="946258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a:defRPr sz="3556" baseline="0"/>
            </a:lvl1pPr>
          </a:lstStyle>
          <a:p>
            <a:pPr lvl="0"/>
            <a:r>
              <a:rPr lang="en-US" dirty="0"/>
              <a:t>Heading</a:t>
            </a:r>
          </a:p>
        </p:txBody>
      </p:sp>
      <p:pic>
        <p:nvPicPr>
          <p:cNvPr id="7" name="Picture 6"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Tree>
    <p:extLst>
      <p:ext uri="{BB962C8B-B14F-4D97-AF65-F5344CB8AC3E}">
        <p14:creationId xmlns:p14="http://schemas.microsoft.com/office/powerpoint/2010/main" val="3657955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graph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335189" y="1140884"/>
            <a:ext cx="5367867" cy="4819648"/>
          </a:xfrm>
          <a:prstGeom prst="rect">
            <a:avLst/>
          </a:prstGeom>
        </p:spPr>
        <p:txBody>
          <a:bodyPr/>
          <a:lstStyle/>
          <a:p>
            <a:r>
              <a:rPr lang="en-US"/>
              <a:t>Drag picture to placeholder or click icon to add</a:t>
            </a:r>
            <a:endParaRPr lang="en-US" dirty="0"/>
          </a:p>
        </p:txBody>
      </p:sp>
      <p:sp>
        <p:nvSpPr>
          <p:cNvPr id="4" name="Picture Placeholder 2"/>
          <p:cNvSpPr>
            <a:spLocks noGrp="1"/>
          </p:cNvSpPr>
          <p:nvPr>
            <p:ph type="pic" sz="quarter" idx="11"/>
          </p:nvPr>
        </p:nvSpPr>
        <p:spPr>
          <a:xfrm>
            <a:off x="493189" y="1140883"/>
            <a:ext cx="5367867" cy="4819649"/>
          </a:xfrm>
          <a:prstGeom prst="rect">
            <a:avLst/>
          </a:prstGeom>
        </p:spPr>
        <p:txBody>
          <a:bodyPr/>
          <a:lstStyle/>
          <a:p>
            <a:r>
              <a:rPr lang="en-US"/>
              <a:t>Drag picture to placeholder or click icon to add</a:t>
            </a:r>
            <a:endParaRPr lang="en-US" dirty="0"/>
          </a:p>
        </p:txBody>
      </p:sp>
      <p:sp>
        <p:nvSpPr>
          <p:cNvPr id="8" name="Title Placeholder 1"/>
          <p:cNvSpPr>
            <a:spLocks noGrp="1"/>
          </p:cNvSpPr>
          <p:nvPr>
            <p:ph type="title" hasCustomPrompt="1"/>
          </p:nvPr>
        </p:nvSpPr>
        <p:spPr bwMode="auto">
          <a:xfrm>
            <a:off x="2253179" y="226485"/>
            <a:ext cx="946258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a:defRPr sz="3556" baseline="0"/>
            </a:lvl1pPr>
          </a:lstStyle>
          <a:p>
            <a:pPr lvl="0"/>
            <a:r>
              <a:rPr lang="en-US" dirty="0"/>
              <a:t>Heading</a:t>
            </a:r>
          </a:p>
        </p:txBody>
      </p:sp>
      <p:pic>
        <p:nvPicPr>
          <p:cNvPr id="9" name="Picture 8"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Tree>
    <p:extLst>
      <p:ext uri="{BB962C8B-B14F-4D97-AF65-F5344CB8AC3E}">
        <p14:creationId xmlns:p14="http://schemas.microsoft.com/office/powerpoint/2010/main" val="2991596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6" name="Parallelogram 5"/>
          <p:cNvSpPr/>
          <p:nvPr userDrawn="1"/>
        </p:nvSpPr>
        <p:spPr>
          <a:xfrm>
            <a:off x="-1193397" y="0"/>
            <a:ext cx="9797145" cy="4563936"/>
          </a:xfrm>
          <a:prstGeom prst="parallelogram">
            <a:avLst/>
          </a:prstGeom>
          <a:gradFill flip="none" rotWithShape="1">
            <a:gsLst>
              <a:gs pos="0">
                <a:srgbClr val="009BC1">
                  <a:alpha val="87000"/>
                </a:srgbClr>
              </a:gs>
              <a:gs pos="100000">
                <a:srgbClr val="002745">
                  <a:alpha val="97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 Placeholder 2"/>
          <p:cNvSpPr>
            <a:spLocks noGrp="1"/>
          </p:cNvSpPr>
          <p:nvPr>
            <p:ph type="body" sz="quarter" idx="12" hasCustomPrompt="1"/>
          </p:nvPr>
        </p:nvSpPr>
        <p:spPr>
          <a:xfrm>
            <a:off x="480487" y="1549488"/>
            <a:ext cx="7409692" cy="689356"/>
          </a:xfrm>
          <a:prstGeom prst="rect">
            <a:avLst/>
          </a:prstGeom>
        </p:spPr>
        <p:txBody>
          <a:bodyPr wrap="square" lIns="0" tIns="0" rIns="0" bIns="0">
            <a:spAutoFit/>
          </a:bodyPr>
          <a:lstStyle>
            <a:lvl1pPr marL="0" indent="0">
              <a:lnSpc>
                <a:spcPct val="90000"/>
              </a:lnSpc>
              <a:spcBef>
                <a:spcPts val="0"/>
              </a:spcBef>
              <a:buNone/>
              <a:defRPr sz="4977" b="0" i="0" cap="none" baseline="0">
                <a:solidFill>
                  <a:schemeClr val="bg1"/>
                </a:solidFill>
              </a:defRPr>
            </a:lvl1pPr>
          </a:lstStyle>
          <a:p>
            <a:pPr lvl="0"/>
            <a:r>
              <a:rPr lang="en-AU" dirty="0"/>
              <a:t>Thank you</a:t>
            </a:r>
          </a:p>
        </p:txBody>
      </p:sp>
      <p:pic>
        <p:nvPicPr>
          <p:cNvPr id="8" name="Picture 7"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
        <p:nvSpPr>
          <p:cNvPr id="9" name="Text Placeholder 2"/>
          <p:cNvSpPr>
            <a:spLocks noGrp="1"/>
          </p:cNvSpPr>
          <p:nvPr>
            <p:ph type="body" sz="quarter" idx="13" hasCustomPrompt="1"/>
          </p:nvPr>
        </p:nvSpPr>
        <p:spPr>
          <a:xfrm>
            <a:off x="480489" y="2344275"/>
            <a:ext cx="7031759" cy="492507"/>
          </a:xfrm>
          <a:prstGeom prst="rect">
            <a:avLst/>
          </a:prstGeom>
        </p:spPr>
        <p:txBody>
          <a:bodyPr wrap="square" lIns="0" tIns="0" rIns="0" bIns="0">
            <a:spAutoFit/>
          </a:bodyPr>
          <a:lstStyle>
            <a:lvl1pPr marL="0" indent="0">
              <a:lnSpc>
                <a:spcPct val="90000"/>
              </a:lnSpc>
              <a:spcBef>
                <a:spcPts val="0"/>
              </a:spcBef>
              <a:buNone/>
              <a:defRPr sz="3556" b="1" i="0" cap="none" baseline="0">
                <a:solidFill>
                  <a:schemeClr val="bg1"/>
                </a:solidFill>
              </a:defRPr>
            </a:lvl1pPr>
          </a:lstStyle>
          <a:p>
            <a:pPr lvl="0"/>
            <a:r>
              <a:rPr lang="en-AU" dirty="0"/>
              <a:t>Any questions?</a:t>
            </a:r>
          </a:p>
        </p:txBody>
      </p:sp>
    </p:spTree>
    <p:extLst>
      <p:ext uri="{BB962C8B-B14F-4D97-AF65-F5344CB8AC3E}">
        <p14:creationId xmlns:p14="http://schemas.microsoft.com/office/powerpoint/2010/main" val="401240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6" name="Parallelogram 5"/>
          <p:cNvSpPr/>
          <p:nvPr userDrawn="1"/>
        </p:nvSpPr>
        <p:spPr>
          <a:xfrm>
            <a:off x="-1193397" y="0"/>
            <a:ext cx="9797145" cy="4563936"/>
          </a:xfrm>
          <a:prstGeom prst="parallelogram">
            <a:avLst/>
          </a:prstGeom>
          <a:gradFill flip="none" rotWithShape="1">
            <a:gsLst>
              <a:gs pos="0">
                <a:srgbClr val="009BC1">
                  <a:alpha val="87000"/>
                </a:srgbClr>
              </a:gs>
              <a:gs pos="100000">
                <a:srgbClr val="002745">
                  <a:alpha val="97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480487" y="3831058"/>
            <a:ext cx="6867556" cy="344774"/>
          </a:xfrm>
          <a:prstGeom prst="rect">
            <a:avLst/>
          </a:prstGeom>
        </p:spPr>
        <p:txBody>
          <a:bodyPr wrap="square" lIns="0" tIns="0" rIns="0" bIns="0">
            <a:spAutoFit/>
          </a:bodyPr>
          <a:lstStyle>
            <a:lvl1pPr marL="0" indent="0">
              <a:lnSpc>
                <a:spcPct val="90000"/>
              </a:lnSpc>
              <a:spcBef>
                <a:spcPts val="0"/>
              </a:spcBef>
              <a:buNone/>
              <a:defRPr sz="2489" b="0" i="1" cap="none" baseline="0">
                <a:solidFill>
                  <a:schemeClr val="bg1"/>
                </a:solidFill>
              </a:defRPr>
            </a:lvl1pPr>
          </a:lstStyle>
          <a:p>
            <a:pPr lvl="0"/>
            <a:r>
              <a:rPr lang="en-AU" dirty="0"/>
              <a:t>Presented by </a:t>
            </a:r>
          </a:p>
        </p:txBody>
      </p:sp>
      <p:sp>
        <p:nvSpPr>
          <p:cNvPr id="4" name="Text Placeholder 2"/>
          <p:cNvSpPr>
            <a:spLocks noGrp="1"/>
          </p:cNvSpPr>
          <p:nvPr>
            <p:ph type="body" sz="quarter" idx="12" hasCustomPrompt="1"/>
          </p:nvPr>
        </p:nvSpPr>
        <p:spPr>
          <a:xfrm>
            <a:off x="480487" y="1293740"/>
            <a:ext cx="7409692" cy="1665712"/>
          </a:xfrm>
          <a:prstGeom prst="rect">
            <a:avLst/>
          </a:prstGeom>
        </p:spPr>
        <p:txBody>
          <a:bodyPr wrap="square" lIns="0" tIns="0" rIns="0" bIns="0">
            <a:spAutoFit/>
          </a:bodyPr>
          <a:lstStyle>
            <a:lvl1pPr marL="0" indent="0">
              <a:lnSpc>
                <a:spcPct val="90000"/>
              </a:lnSpc>
              <a:spcBef>
                <a:spcPts val="0"/>
              </a:spcBef>
              <a:buNone/>
              <a:defRPr sz="5689" b="0" i="0" cap="none" baseline="0">
                <a:solidFill>
                  <a:schemeClr val="bg1"/>
                </a:solidFill>
              </a:defRPr>
            </a:lvl1pPr>
          </a:lstStyle>
          <a:p>
            <a:pPr lvl="0"/>
            <a:r>
              <a:rPr lang="en-AU" dirty="0"/>
              <a:t>Title slide with </a:t>
            </a:r>
          </a:p>
          <a:p>
            <a:pPr lvl="0"/>
            <a:r>
              <a:rPr lang="en-AU" dirty="0"/>
              <a:t>Background option</a:t>
            </a:r>
          </a:p>
        </p:txBody>
      </p:sp>
      <p:sp>
        <p:nvSpPr>
          <p:cNvPr id="5" name="Text Placeholder 2"/>
          <p:cNvSpPr>
            <a:spLocks noGrp="1"/>
          </p:cNvSpPr>
          <p:nvPr>
            <p:ph type="body" sz="quarter" idx="13" hasCustomPrompt="1"/>
          </p:nvPr>
        </p:nvSpPr>
        <p:spPr>
          <a:xfrm>
            <a:off x="480489" y="2765911"/>
            <a:ext cx="7031759" cy="492507"/>
          </a:xfrm>
          <a:prstGeom prst="rect">
            <a:avLst/>
          </a:prstGeom>
        </p:spPr>
        <p:txBody>
          <a:bodyPr wrap="square" lIns="0" tIns="0" rIns="0" bIns="0">
            <a:spAutoFit/>
          </a:bodyPr>
          <a:lstStyle>
            <a:lvl1pPr marL="0" indent="0">
              <a:lnSpc>
                <a:spcPct val="90000"/>
              </a:lnSpc>
              <a:spcBef>
                <a:spcPts val="0"/>
              </a:spcBef>
              <a:buNone/>
              <a:defRPr sz="3556" b="1" i="0" cap="none" baseline="0">
                <a:solidFill>
                  <a:schemeClr val="bg1"/>
                </a:solidFill>
              </a:defRPr>
            </a:lvl1pPr>
          </a:lstStyle>
          <a:p>
            <a:pPr lvl="0"/>
            <a:r>
              <a:rPr lang="en-AU" dirty="0"/>
              <a:t>Subheading</a:t>
            </a:r>
          </a:p>
        </p:txBody>
      </p:sp>
      <p:pic>
        <p:nvPicPr>
          <p:cNvPr id="8" name="Picture 7"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Tree>
    <p:extLst>
      <p:ext uri="{BB962C8B-B14F-4D97-AF65-F5344CB8AC3E}">
        <p14:creationId xmlns:p14="http://schemas.microsoft.com/office/powerpoint/2010/main" val="3553175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6" name="Parallelogram 5"/>
          <p:cNvSpPr/>
          <p:nvPr userDrawn="1"/>
        </p:nvSpPr>
        <p:spPr>
          <a:xfrm>
            <a:off x="-1193397" y="0"/>
            <a:ext cx="9797145" cy="4563936"/>
          </a:xfrm>
          <a:prstGeom prst="parallelogram">
            <a:avLst/>
          </a:prstGeom>
          <a:gradFill flip="none" rotWithShape="1">
            <a:gsLst>
              <a:gs pos="0">
                <a:srgbClr val="009BC1">
                  <a:alpha val="87000"/>
                </a:srgbClr>
              </a:gs>
              <a:gs pos="100000">
                <a:srgbClr val="002745">
                  <a:alpha val="97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480487" y="3831058"/>
            <a:ext cx="6867556" cy="344774"/>
          </a:xfrm>
          <a:prstGeom prst="rect">
            <a:avLst/>
          </a:prstGeom>
        </p:spPr>
        <p:txBody>
          <a:bodyPr wrap="square" lIns="0" tIns="0" rIns="0" bIns="0">
            <a:spAutoFit/>
          </a:bodyPr>
          <a:lstStyle>
            <a:lvl1pPr marL="0" indent="0">
              <a:lnSpc>
                <a:spcPct val="90000"/>
              </a:lnSpc>
              <a:spcBef>
                <a:spcPts val="0"/>
              </a:spcBef>
              <a:buNone/>
              <a:defRPr sz="2489" b="0" i="1" cap="none" baseline="0">
                <a:solidFill>
                  <a:schemeClr val="bg1"/>
                </a:solidFill>
              </a:defRPr>
            </a:lvl1pPr>
          </a:lstStyle>
          <a:p>
            <a:pPr lvl="0"/>
            <a:r>
              <a:rPr lang="en-AU" dirty="0"/>
              <a:t>Presented by </a:t>
            </a:r>
          </a:p>
        </p:txBody>
      </p:sp>
      <p:sp>
        <p:nvSpPr>
          <p:cNvPr id="4" name="Text Placeholder 2"/>
          <p:cNvSpPr>
            <a:spLocks noGrp="1"/>
          </p:cNvSpPr>
          <p:nvPr>
            <p:ph type="body" sz="quarter" idx="12" hasCustomPrompt="1"/>
          </p:nvPr>
        </p:nvSpPr>
        <p:spPr>
          <a:xfrm>
            <a:off x="480487" y="1293740"/>
            <a:ext cx="7409692" cy="1665712"/>
          </a:xfrm>
          <a:prstGeom prst="rect">
            <a:avLst/>
          </a:prstGeom>
        </p:spPr>
        <p:txBody>
          <a:bodyPr wrap="square" lIns="0" tIns="0" rIns="0" bIns="0">
            <a:spAutoFit/>
          </a:bodyPr>
          <a:lstStyle>
            <a:lvl1pPr marL="0" indent="0">
              <a:lnSpc>
                <a:spcPct val="90000"/>
              </a:lnSpc>
              <a:spcBef>
                <a:spcPts val="0"/>
              </a:spcBef>
              <a:buNone/>
              <a:defRPr sz="5689" b="0" i="0" cap="none" baseline="0">
                <a:solidFill>
                  <a:schemeClr val="bg1"/>
                </a:solidFill>
              </a:defRPr>
            </a:lvl1pPr>
          </a:lstStyle>
          <a:p>
            <a:pPr lvl="0"/>
            <a:r>
              <a:rPr lang="en-AU" dirty="0"/>
              <a:t>Title slide with </a:t>
            </a:r>
          </a:p>
          <a:p>
            <a:pPr lvl="0"/>
            <a:r>
              <a:rPr lang="en-AU" dirty="0"/>
              <a:t>Background option</a:t>
            </a:r>
          </a:p>
        </p:txBody>
      </p:sp>
      <p:sp>
        <p:nvSpPr>
          <p:cNvPr id="5" name="Text Placeholder 2"/>
          <p:cNvSpPr>
            <a:spLocks noGrp="1"/>
          </p:cNvSpPr>
          <p:nvPr>
            <p:ph type="body" sz="quarter" idx="13" hasCustomPrompt="1"/>
          </p:nvPr>
        </p:nvSpPr>
        <p:spPr>
          <a:xfrm>
            <a:off x="480489" y="2765911"/>
            <a:ext cx="7031759" cy="492507"/>
          </a:xfrm>
          <a:prstGeom prst="rect">
            <a:avLst/>
          </a:prstGeom>
        </p:spPr>
        <p:txBody>
          <a:bodyPr wrap="square" lIns="0" tIns="0" rIns="0" bIns="0">
            <a:spAutoFit/>
          </a:bodyPr>
          <a:lstStyle>
            <a:lvl1pPr marL="0" indent="0">
              <a:lnSpc>
                <a:spcPct val="90000"/>
              </a:lnSpc>
              <a:spcBef>
                <a:spcPts val="0"/>
              </a:spcBef>
              <a:buNone/>
              <a:defRPr sz="3556" b="1" i="0" cap="none" baseline="0">
                <a:solidFill>
                  <a:schemeClr val="bg1"/>
                </a:solidFill>
              </a:defRPr>
            </a:lvl1pPr>
          </a:lstStyle>
          <a:p>
            <a:pPr lvl="0"/>
            <a:r>
              <a:rPr lang="en-AU" dirty="0"/>
              <a:t>Subheading</a:t>
            </a:r>
          </a:p>
        </p:txBody>
      </p:sp>
      <p:pic>
        <p:nvPicPr>
          <p:cNvPr id="8" name="Picture 7"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485" y="226484"/>
            <a:ext cx="1257995" cy="858632"/>
          </a:xfrm>
          <a:prstGeom prst="rect">
            <a:avLst/>
          </a:prstGeom>
        </p:spPr>
      </p:pic>
    </p:spTree>
    <p:extLst>
      <p:ext uri="{BB962C8B-B14F-4D97-AF65-F5344CB8AC3E}">
        <p14:creationId xmlns:p14="http://schemas.microsoft.com/office/powerpoint/2010/main" val="35531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745"/>
        </a:solidFill>
        <a:effectLst/>
      </p:bgPr>
    </p:bg>
    <p:spTree>
      <p:nvGrpSpPr>
        <p:cNvPr id="1" name=""/>
        <p:cNvGrpSpPr/>
        <p:nvPr/>
      </p:nvGrpSpPr>
      <p:grpSpPr>
        <a:xfrm>
          <a:off x="0" y="0"/>
          <a:ext cx="0" cy="0"/>
          <a:chOff x="0" y="0"/>
          <a:chExt cx="0" cy="0"/>
        </a:xfrm>
      </p:grpSpPr>
      <p:pic>
        <p:nvPicPr>
          <p:cNvPr id="4" name="Picture 3" descr="Grey_MSLP_mainland.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16945"/>
            <a:ext cx="12192000" cy="6814660"/>
          </a:xfrm>
          <a:prstGeom prst="rect">
            <a:avLst/>
          </a:prstGeom>
        </p:spPr>
      </p:pic>
      <p:sp>
        <p:nvSpPr>
          <p:cNvPr id="1026" name="Title Placeholder 1"/>
          <p:cNvSpPr>
            <a:spLocks noGrp="1"/>
          </p:cNvSpPr>
          <p:nvPr>
            <p:ph type="title"/>
          </p:nvPr>
        </p:nvSpPr>
        <p:spPr bwMode="auto">
          <a:xfrm>
            <a:off x="480494" y="296347"/>
            <a:ext cx="11235265" cy="84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88" r:id="rId1"/>
    <p:sldLayoutId id="2147483683" r:id="rId2"/>
    <p:sldLayoutId id="2147483684" r:id="rId3"/>
    <p:sldLayoutId id="2147483686" r:id="rId4"/>
    <p:sldLayoutId id="2147483687" r:id="rId5"/>
    <p:sldLayoutId id="2147483690" r:id="rId6"/>
    <p:sldLayoutId id="2147483691" r:id="rId7"/>
    <p:sldLayoutId id="2147483692" r:id="rId8"/>
    <p:sldLayoutId id="2147483693" r:id="rId9"/>
    <p:sldLayoutId id="2147483695" r:id="rId10"/>
  </p:sldLayoutIdLst>
  <p:hf sldNum="0" hdr="0" dt="0"/>
  <p:txStyles>
    <p:titleStyle>
      <a:lvl1pPr algn="ctr" defTabSz="812700" rtl="0" eaLnBrk="1" fontAlgn="base" hangingPunct="1">
        <a:spcBef>
          <a:spcPct val="0"/>
        </a:spcBef>
        <a:spcAft>
          <a:spcPct val="0"/>
        </a:spcAft>
        <a:defRPr sz="3911" b="0" i="0" kern="1200" cap="none">
          <a:solidFill>
            <a:schemeClr val="bg1"/>
          </a:solidFill>
          <a:latin typeface="Open Sans"/>
          <a:ea typeface="Geneva" charset="0"/>
          <a:cs typeface="Open Sans"/>
        </a:defRPr>
      </a:lvl1pPr>
      <a:lvl2pPr algn="ctr" defTabSz="812700" rtl="0" eaLnBrk="1" fontAlgn="base" hangingPunct="1">
        <a:spcBef>
          <a:spcPct val="0"/>
        </a:spcBef>
        <a:spcAft>
          <a:spcPct val="0"/>
        </a:spcAft>
        <a:defRPr sz="7110">
          <a:solidFill>
            <a:schemeClr val="bg1"/>
          </a:solidFill>
          <a:latin typeface="Arial" pitchFamily="34" charset="0"/>
          <a:ea typeface="Geneva" charset="0"/>
          <a:cs typeface="Geneva" charset="0"/>
        </a:defRPr>
      </a:lvl2pPr>
      <a:lvl3pPr algn="ctr" defTabSz="812700" rtl="0" eaLnBrk="1" fontAlgn="base" hangingPunct="1">
        <a:spcBef>
          <a:spcPct val="0"/>
        </a:spcBef>
        <a:spcAft>
          <a:spcPct val="0"/>
        </a:spcAft>
        <a:defRPr sz="7110">
          <a:solidFill>
            <a:schemeClr val="bg1"/>
          </a:solidFill>
          <a:latin typeface="Arial" pitchFamily="34" charset="0"/>
          <a:ea typeface="Geneva" charset="0"/>
          <a:cs typeface="Geneva" charset="0"/>
        </a:defRPr>
      </a:lvl3pPr>
      <a:lvl4pPr algn="ctr" defTabSz="812700" rtl="0" eaLnBrk="1" fontAlgn="base" hangingPunct="1">
        <a:spcBef>
          <a:spcPct val="0"/>
        </a:spcBef>
        <a:spcAft>
          <a:spcPct val="0"/>
        </a:spcAft>
        <a:defRPr sz="7110">
          <a:solidFill>
            <a:schemeClr val="bg1"/>
          </a:solidFill>
          <a:latin typeface="Arial" pitchFamily="34" charset="0"/>
          <a:ea typeface="Geneva" charset="0"/>
          <a:cs typeface="Geneva" charset="0"/>
        </a:defRPr>
      </a:lvl4pPr>
      <a:lvl5pPr algn="ctr" defTabSz="812700" rtl="0" eaLnBrk="1" fontAlgn="base" hangingPunct="1">
        <a:spcBef>
          <a:spcPct val="0"/>
        </a:spcBef>
        <a:spcAft>
          <a:spcPct val="0"/>
        </a:spcAft>
        <a:defRPr sz="7110">
          <a:solidFill>
            <a:schemeClr val="bg1"/>
          </a:solidFill>
          <a:latin typeface="Arial" pitchFamily="34" charset="0"/>
          <a:ea typeface="Geneva" charset="0"/>
          <a:cs typeface="Geneva" charset="0"/>
        </a:defRPr>
      </a:lvl5pPr>
      <a:lvl6pPr marL="812700" algn="ctr" defTabSz="812700" rtl="0" eaLnBrk="1" fontAlgn="base" hangingPunct="1">
        <a:spcBef>
          <a:spcPct val="0"/>
        </a:spcBef>
        <a:spcAft>
          <a:spcPct val="0"/>
        </a:spcAft>
        <a:defRPr sz="7822">
          <a:solidFill>
            <a:schemeClr val="tx1"/>
          </a:solidFill>
          <a:latin typeface="Calibri" charset="0"/>
          <a:ea typeface="Geneva" charset="0"/>
          <a:cs typeface="Geneva" charset="0"/>
        </a:defRPr>
      </a:lvl6pPr>
      <a:lvl7pPr marL="1625398" algn="ctr" defTabSz="812700" rtl="0" eaLnBrk="1" fontAlgn="base" hangingPunct="1">
        <a:spcBef>
          <a:spcPct val="0"/>
        </a:spcBef>
        <a:spcAft>
          <a:spcPct val="0"/>
        </a:spcAft>
        <a:defRPr sz="7822">
          <a:solidFill>
            <a:schemeClr val="tx1"/>
          </a:solidFill>
          <a:latin typeface="Calibri" charset="0"/>
          <a:ea typeface="Geneva" charset="0"/>
          <a:cs typeface="Geneva" charset="0"/>
        </a:defRPr>
      </a:lvl7pPr>
      <a:lvl8pPr marL="2438098" algn="ctr" defTabSz="812700" rtl="0" eaLnBrk="1" fontAlgn="base" hangingPunct="1">
        <a:spcBef>
          <a:spcPct val="0"/>
        </a:spcBef>
        <a:spcAft>
          <a:spcPct val="0"/>
        </a:spcAft>
        <a:defRPr sz="7822">
          <a:solidFill>
            <a:schemeClr val="tx1"/>
          </a:solidFill>
          <a:latin typeface="Calibri" charset="0"/>
          <a:ea typeface="Geneva" charset="0"/>
          <a:cs typeface="Geneva" charset="0"/>
        </a:defRPr>
      </a:lvl8pPr>
      <a:lvl9pPr marL="3250795" algn="ctr" defTabSz="812700" rtl="0" eaLnBrk="1" fontAlgn="base" hangingPunct="1">
        <a:spcBef>
          <a:spcPct val="0"/>
        </a:spcBef>
        <a:spcAft>
          <a:spcPct val="0"/>
        </a:spcAft>
        <a:defRPr sz="7822">
          <a:solidFill>
            <a:schemeClr val="tx1"/>
          </a:solidFill>
          <a:latin typeface="Calibri" charset="0"/>
          <a:ea typeface="Geneva" charset="0"/>
          <a:cs typeface="Geneva" charset="0"/>
        </a:defRPr>
      </a:lvl9pPr>
    </p:titleStyle>
    <p:bodyStyle>
      <a:lvl1pPr marL="0" marR="0" indent="0" algn="l" defTabSz="812700" rtl="0" eaLnBrk="1" fontAlgn="base" latinLnBrk="0" hangingPunct="1">
        <a:lnSpc>
          <a:spcPct val="100000"/>
        </a:lnSpc>
        <a:spcBef>
          <a:spcPct val="0"/>
        </a:spcBef>
        <a:spcAft>
          <a:spcPts val="711"/>
        </a:spcAft>
        <a:buClrTx/>
        <a:buSzTx/>
        <a:buFont typeface="Arial"/>
        <a:buNone/>
        <a:tabLst/>
        <a:defRPr sz="2489" b="0" i="0" kern="1200" baseline="0">
          <a:solidFill>
            <a:srgbClr val="FFFFFF"/>
          </a:solidFill>
          <a:latin typeface="Open Sans"/>
          <a:ea typeface="Geneva" charset="0"/>
          <a:cs typeface="Open Sans"/>
        </a:defRPr>
      </a:lvl1pPr>
      <a:lvl2pPr marL="827894" marR="0" indent="-507938" algn="l" defTabSz="812700" rtl="0" eaLnBrk="1" fontAlgn="base" latinLnBrk="0" hangingPunct="1">
        <a:lnSpc>
          <a:spcPct val="100000"/>
        </a:lnSpc>
        <a:spcBef>
          <a:spcPct val="0"/>
        </a:spcBef>
        <a:spcAft>
          <a:spcPts val="711"/>
        </a:spcAft>
        <a:buClrTx/>
        <a:buSzTx/>
        <a:buFont typeface="Lucida Grande"/>
        <a:buChar char="–"/>
        <a:tabLst/>
        <a:defRPr sz="2489" b="0" i="0" kern="1200" baseline="0">
          <a:solidFill>
            <a:srgbClr val="FFFFFF"/>
          </a:solidFill>
          <a:latin typeface="+mn-lt"/>
          <a:ea typeface="Geneva" charset="0"/>
          <a:cs typeface="+mn-cs"/>
        </a:defRPr>
      </a:lvl2pPr>
      <a:lvl3pPr marL="1147858" marR="0" indent="-507938" algn="l" defTabSz="812700" rtl="0" eaLnBrk="1" fontAlgn="base" latinLnBrk="0" hangingPunct="1">
        <a:lnSpc>
          <a:spcPct val="100000"/>
        </a:lnSpc>
        <a:spcBef>
          <a:spcPct val="0"/>
        </a:spcBef>
        <a:spcAft>
          <a:spcPts val="711"/>
        </a:spcAft>
        <a:buClrTx/>
        <a:buSzTx/>
        <a:buFont typeface="Wingdings" charset="2"/>
        <a:buChar char="§"/>
        <a:tabLst/>
        <a:defRPr sz="2489" b="0" i="0" kern="1200" baseline="0">
          <a:solidFill>
            <a:srgbClr val="FFFFFF"/>
          </a:solidFill>
          <a:latin typeface="+mn-lt"/>
          <a:ea typeface="Geneva" charset="0"/>
          <a:cs typeface="+mn-cs"/>
        </a:defRPr>
      </a:lvl3pPr>
      <a:lvl4pPr marL="895888" indent="-447946" algn="l" defTabSz="812700" rtl="0" eaLnBrk="1" fontAlgn="base" hangingPunct="1">
        <a:spcBef>
          <a:spcPts val="0"/>
        </a:spcBef>
        <a:spcAft>
          <a:spcPts val="711"/>
        </a:spcAft>
        <a:buFont typeface="Arial" pitchFamily="34" charset="0"/>
        <a:buChar char="–"/>
        <a:defRPr sz="2489" kern="1200" baseline="0">
          <a:solidFill>
            <a:srgbClr val="FFFFFF"/>
          </a:solidFill>
          <a:latin typeface="+mn-lt"/>
          <a:ea typeface="Geneva" charset="0"/>
          <a:cs typeface="+mn-cs"/>
        </a:defRPr>
      </a:lvl4pPr>
      <a:lvl5pPr marL="895888" indent="-447946" algn="l" defTabSz="812700" rtl="0" eaLnBrk="1" fontAlgn="base" hangingPunct="1">
        <a:spcBef>
          <a:spcPts val="0"/>
        </a:spcBef>
        <a:spcAft>
          <a:spcPts val="711"/>
        </a:spcAft>
        <a:buFont typeface="Arial" pitchFamily="34" charset="0"/>
        <a:buChar char="»"/>
        <a:defRPr sz="2489" kern="1200" baseline="0">
          <a:solidFill>
            <a:srgbClr val="FFFFFF"/>
          </a:solidFill>
          <a:latin typeface="+mn-lt"/>
          <a:ea typeface="Geneva" charset="0"/>
          <a:cs typeface="+mn-cs"/>
        </a:defRPr>
      </a:lvl5pPr>
      <a:lvl6pPr marL="4469840" indent="-406349" algn="l" defTabSz="812700" rtl="0" eaLnBrk="1" latinLnBrk="0" hangingPunct="1">
        <a:spcBef>
          <a:spcPct val="20000"/>
        </a:spcBef>
        <a:buFont typeface="Arial"/>
        <a:buChar char="•"/>
        <a:defRPr sz="3556" kern="1200">
          <a:solidFill>
            <a:schemeClr val="tx1"/>
          </a:solidFill>
          <a:latin typeface="+mn-lt"/>
          <a:ea typeface="+mn-ea"/>
          <a:cs typeface="+mn-cs"/>
        </a:defRPr>
      </a:lvl6pPr>
      <a:lvl7pPr marL="5282541" indent="-406349" algn="l" defTabSz="812700" rtl="0" eaLnBrk="1" latinLnBrk="0" hangingPunct="1">
        <a:spcBef>
          <a:spcPct val="20000"/>
        </a:spcBef>
        <a:buFont typeface="Arial"/>
        <a:buChar char="•"/>
        <a:defRPr sz="3556" kern="1200">
          <a:solidFill>
            <a:schemeClr val="tx1"/>
          </a:solidFill>
          <a:latin typeface="+mn-lt"/>
          <a:ea typeface="+mn-ea"/>
          <a:cs typeface="+mn-cs"/>
        </a:defRPr>
      </a:lvl7pPr>
      <a:lvl8pPr marL="6095240" indent="-406349" algn="l" defTabSz="812700" rtl="0" eaLnBrk="1" latinLnBrk="0" hangingPunct="1">
        <a:spcBef>
          <a:spcPct val="20000"/>
        </a:spcBef>
        <a:buFont typeface="Arial"/>
        <a:buChar char="•"/>
        <a:defRPr sz="3556" kern="1200">
          <a:solidFill>
            <a:schemeClr val="tx1"/>
          </a:solidFill>
          <a:latin typeface="+mn-lt"/>
          <a:ea typeface="+mn-ea"/>
          <a:cs typeface="+mn-cs"/>
        </a:defRPr>
      </a:lvl8pPr>
      <a:lvl9pPr marL="6907938" indent="-406349" algn="l" defTabSz="812700" rtl="0" eaLnBrk="1" latinLnBrk="0" hangingPunct="1">
        <a:spcBef>
          <a:spcPct val="20000"/>
        </a:spcBef>
        <a:buFont typeface="Arial"/>
        <a:buChar char="•"/>
        <a:defRPr sz="3556" kern="1200">
          <a:solidFill>
            <a:schemeClr val="tx1"/>
          </a:solidFill>
          <a:latin typeface="+mn-lt"/>
          <a:ea typeface="+mn-ea"/>
          <a:cs typeface="+mn-cs"/>
        </a:defRPr>
      </a:lvl9pPr>
    </p:bodyStyle>
    <p:otherStyle>
      <a:defPPr>
        <a:defRPr lang="en-US"/>
      </a:defPPr>
      <a:lvl1pPr marL="0" algn="l" defTabSz="812700" rtl="0" eaLnBrk="1" latinLnBrk="0" hangingPunct="1">
        <a:defRPr sz="3200" kern="1200">
          <a:solidFill>
            <a:schemeClr val="tx1"/>
          </a:solidFill>
          <a:latin typeface="+mn-lt"/>
          <a:ea typeface="+mn-ea"/>
          <a:cs typeface="+mn-cs"/>
        </a:defRPr>
      </a:lvl1pPr>
      <a:lvl2pPr marL="812700" algn="l" defTabSz="812700" rtl="0" eaLnBrk="1" latinLnBrk="0" hangingPunct="1">
        <a:defRPr sz="3200" kern="1200">
          <a:solidFill>
            <a:schemeClr val="tx1"/>
          </a:solidFill>
          <a:latin typeface="+mn-lt"/>
          <a:ea typeface="+mn-ea"/>
          <a:cs typeface="+mn-cs"/>
        </a:defRPr>
      </a:lvl2pPr>
      <a:lvl3pPr marL="1625398" algn="l" defTabSz="812700" rtl="0" eaLnBrk="1" latinLnBrk="0" hangingPunct="1">
        <a:defRPr sz="3200" kern="1200">
          <a:solidFill>
            <a:schemeClr val="tx1"/>
          </a:solidFill>
          <a:latin typeface="+mn-lt"/>
          <a:ea typeface="+mn-ea"/>
          <a:cs typeface="+mn-cs"/>
        </a:defRPr>
      </a:lvl3pPr>
      <a:lvl4pPr marL="2438098" algn="l" defTabSz="812700" rtl="0" eaLnBrk="1" latinLnBrk="0" hangingPunct="1">
        <a:defRPr sz="3200" kern="1200">
          <a:solidFill>
            <a:schemeClr val="tx1"/>
          </a:solidFill>
          <a:latin typeface="+mn-lt"/>
          <a:ea typeface="+mn-ea"/>
          <a:cs typeface="+mn-cs"/>
        </a:defRPr>
      </a:lvl4pPr>
      <a:lvl5pPr marL="3250795" algn="l" defTabSz="812700" rtl="0" eaLnBrk="1" latinLnBrk="0" hangingPunct="1">
        <a:defRPr sz="3200" kern="1200">
          <a:solidFill>
            <a:schemeClr val="tx1"/>
          </a:solidFill>
          <a:latin typeface="+mn-lt"/>
          <a:ea typeface="+mn-ea"/>
          <a:cs typeface="+mn-cs"/>
        </a:defRPr>
      </a:lvl5pPr>
      <a:lvl6pPr marL="4063493" algn="l" defTabSz="812700" rtl="0" eaLnBrk="1" latinLnBrk="0" hangingPunct="1">
        <a:defRPr sz="3200" kern="1200">
          <a:solidFill>
            <a:schemeClr val="tx1"/>
          </a:solidFill>
          <a:latin typeface="+mn-lt"/>
          <a:ea typeface="+mn-ea"/>
          <a:cs typeface="+mn-cs"/>
        </a:defRPr>
      </a:lvl6pPr>
      <a:lvl7pPr marL="4876193" algn="l" defTabSz="812700" rtl="0" eaLnBrk="1" latinLnBrk="0" hangingPunct="1">
        <a:defRPr sz="3200" kern="1200">
          <a:solidFill>
            <a:schemeClr val="tx1"/>
          </a:solidFill>
          <a:latin typeface="+mn-lt"/>
          <a:ea typeface="+mn-ea"/>
          <a:cs typeface="+mn-cs"/>
        </a:defRPr>
      </a:lvl7pPr>
      <a:lvl8pPr marL="5688888" algn="l" defTabSz="812700" rtl="0" eaLnBrk="1" latinLnBrk="0" hangingPunct="1">
        <a:defRPr sz="3200" kern="1200">
          <a:solidFill>
            <a:schemeClr val="tx1"/>
          </a:solidFill>
          <a:latin typeface="+mn-lt"/>
          <a:ea typeface="+mn-ea"/>
          <a:cs typeface="+mn-cs"/>
        </a:defRPr>
      </a:lvl8pPr>
      <a:lvl9pPr marL="6501588" algn="l" defTabSz="81270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C59AB8-2FDD-4D85-9E16-0C510E175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3C02B9-37E7-43E6-88FF-B8A8E37940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827E12-9AB5-41AB-824C-F45B7B76C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90D0FF-2115-42DA-9310-F7126F3FD383}" type="datetimeFigureOut">
              <a:rPr lang="en-GB" smtClean="0"/>
              <a:t>10/06/2021</a:t>
            </a:fld>
            <a:endParaRPr lang="en-GB"/>
          </a:p>
        </p:txBody>
      </p:sp>
      <p:sp>
        <p:nvSpPr>
          <p:cNvPr id="5" name="Footer Placeholder 4">
            <a:extLst>
              <a:ext uri="{FF2B5EF4-FFF2-40B4-BE49-F238E27FC236}">
                <a16:creationId xmlns:a16="http://schemas.microsoft.com/office/drawing/2014/main" id="{CAE0B16C-AA02-4EE9-8210-5CAEEBA427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949BCAB-0DDC-4081-9C3E-5A764FB694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87F7B-2F8F-4FF8-B5E7-BFA75CD8949D}" type="slidenum">
              <a:rPr lang="en-GB" smtClean="0"/>
              <a:t>‹#›</a:t>
            </a:fld>
            <a:endParaRPr lang="en-GB"/>
          </a:p>
        </p:txBody>
      </p:sp>
    </p:spTree>
    <p:extLst>
      <p:ext uri="{BB962C8B-B14F-4D97-AF65-F5344CB8AC3E}">
        <p14:creationId xmlns:p14="http://schemas.microsoft.com/office/powerpoint/2010/main" val="290918300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0D488-9569-4D2D-B4F8-D6ACA3783A70}" type="datetimeFigureOut">
              <a:rPr lang="en-AU" smtClean="0"/>
              <a:t>10/06/2021</a:t>
            </a:fld>
            <a:endParaRPr lang="en-AU"/>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C1EF4-2366-4C90-93CE-30CB4F9BB580}" type="slidenum">
              <a:rPr lang="en-AU" smtClean="0"/>
              <a:t>‹#›</a:t>
            </a:fld>
            <a:endParaRPr lang="en-AU"/>
          </a:p>
        </p:txBody>
      </p:sp>
    </p:spTree>
    <p:extLst>
      <p:ext uri="{BB962C8B-B14F-4D97-AF65-F5344CB8AC3E}">
        <p14:creationId xmlns:p14="http://schemas.microsoft.com/office/powerpoint/2010/main" val="153677603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D0F34C-9A9A-4365-8B0E-0045768A6F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0DEA610-4D3D-40E1-BEC2-34DF5C1E15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4DA6591-B8E0-48BB-8FDE-D51130E98D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CCC83A-676C-48FA-BD1A-578C53790956}" type="datetimeFigureOut">
              <a:rPr lang="en-AU" smtClean="0"/>
              <a:t>10/06/2021</a:t>
            </a:fld>
            <a:endParaRPr lang="en-AU"/>
          </a:p>
        </p:txBody>
      </p:sp>
      <p:sp>
        <p:nvSpPr>
          <p:cNvPr id="5" name="Footer Placeholder 4">
            <a:extLst>
              <a:ext uri="{FF2B5EF4-FFF2-40B4-BE49-F238E27FC236}">
                <a16:creationId xmlns:a16="http://schemas.microsoft.com/office/drawing/2014/main" id="{F15A73B3-1BF4-4CB7-AF5D-1FE2130A89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EEE2DA9-B87E-4FD7-9887-D9F0D377F4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33D3B-726F-4E6F-A71E-BDBEA3CB386B}" type="slidenum">
              <a:rPr lang="en-AU" smtClean="0"/>
              <a:t>‹#›</a:t>
            </a:fld>
            <a:endParaRPr lang="en-AU"/>
          </a:p>
        </p:txBody>
      </p:sp>
    </p:spTree>
    <p:extLst>
      <p:ext uri="{BB962C8B-B14F-4D97-AF65-F5344CB8AC3E}">
        <p14:creationId xmlns:p14="http://schemas.microsoft.com/office/powerpoint/2010/main" val="246857089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gi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gif"/><Relationship Id="rId10" Type="http://schemas.openxmlformats.org/officeDocument/2006/relationships/image" Target="../media/image17.gif"/><Relationship Id="rId4" Type="http://schemas.openxmlformats.org/officeDocument/2006/relationships/image" Target="../media/image11.gif"/><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745">
            <a:alpha val="70000"/>
          </a:srgbClr>
        </a:solidFill>
        <a:effectLst/>
      </p:bgPr>
    </p:bg>
    <p:spTree>
      <p:nvGrpSpPr>
        <p:cNvPr id="1" name=""/>
        <p:cNvGrpSpPr/>
        <p:nvPr/>
      </p:nvGrpSpPr>
      <p:grpSpPr>
        <a:xfrm>
          <a:off x="0" y="0"/>
          <a:ext cx="0" cy="0"/>
          <a:chOff x="0" y="0"/>
          <a:chExt cx="0" cy="0"/>
        </a:xfrm>
      </p:grpSpPr>
      <p:sp>
        <p:nvSpPr>
          <p:cNvPr id="18" name="Text Placeholder 2"/>
          <p:cNvSpPr>
            <a:spLocks noGrp="1"/>
          </p:cNvSpPr>
          <p:nvPr>
            <p:ph type="body" sz="quarter" idx="4294967295"/>
          </p:nvPr>
        </p:nvSpPr>
        <p:spPr>
          <a:xfrm>
            <a:off x="1296364" y="3003998"/>
            <a:ext cx="9398643" cy="1897955"/>
          </a:xfrm>
          <a:prstGeom prst="rect">
            <a:avLst/>
          </a:prstGeom>
        </p:spPr>
        <p:txBody>
          <a:bodyPr wrap="square" lIns="0" tIns="0" rIns="0" bIns="0">
            <a:spAutoFit/>
          </a:bodyPr>
          <a:lstStyle>
            <a:lvl1pPr marL="0" indent="0">
              <a:spcBef>
                <a:spcPts val="0"/>
              </a:spcBef>
              <a:buNone/>
              <a:defRPr sz="2400" b="1" i="0" cap="none" baseline="0">
                <a:solidFill>
                  <a:schemeClr val="bg1"/>
                </a:solidFill>
                <a:latin typeface="Arial" charset="0"/>
                <a:ea typeface="Arial" charset="0"/>
                <a:cs typeface="Arial" charset="0"/>
              </a:defRPr>
            </a:lvl1pPr>
          </a:lstStyle>
          <a:p>
            <a:pPr algn="ctr"/>
            <a:r>
              <a:rPr lang="en-US" sz="2200" b="0" dirty="0"/>
              <a:t>Belinda Roux, Charmaine Franklin, Chun-Hsu Su, Greg Roff, Vinod Kumar</a:t>
            </a:r>
          </a:p>
          <a:p>
            <a:pPr algn="ctr"/>
            <a:r>
              <a:rPr lang="en-US" sz="2000" b="0" dirty="0"/>
              <a:t>Bureau of Meteorology</a:t>
            </a:r>
          </a:p>
          <a:p>
            <a:pPr algn="ctr"/>
            <a:endParaRPr lang="en-US" sz="1800" b="0" dirty="0"/>
          </a:p>
          <a:p>
            <a:pPr algn="ctr"/>
            <a:r>
              <a:rPr lang="en-US" sz="2000" b="0" dirty="0"/>
              <a:t>ACCESS SCIENCE DAY</a:t>
            </a:r>
          </a:p>
          <a:p>
            <a:pPr algn="ctr"/>
            <a:r>
              <a:rPr lang="en-US" sz="2000" b="0" dirty="0"/>
              <a:t>11 June 2021</a:t>
            </a:r>
          </a:p>
        </p:txBody>
      </p:sp>
      <p:sp>
        <p:nvSpPr>
          <p:cNvPr id="19" name="Text Placeholder 2"/>
          <p:cNvSpPr>
            <a:spLocks noGrp="1"/>
          </p:cNvSpPr>
          <p:nvPr>
            <p:ph type="body" sz="quarter" idx="4294967295"/>
          </p:nvPr>
        </p:nvSpPr>
        <p:spPr>
          <a:xfrm>
            <a:off x="1966893" y="1632436"/>
            <a:ext cx="8566484" cy="553998"/>
          </a:xfrm>
          <a:prstGeom prst="rect">
            <a:avLst/>
          </a:prstGeom>
        </p:spPr>
        <p:txBody>
          <a:bodyPr wrap="square" lIns="0" tIns="0" rIns="0" bIns="0">
            <a:spAutoFit/>
          </a:bodyPr>
          <a:lstStyle>
            <a:lvl1pPr marL="0" indent="0">
              <a:spcBef>
                <a:spcPts val="0"/>
              </a:spcBef>
              <a:buNone/>
              <a:defRPr sz="3600" b="0" i="0" cap="none" baseline="0">
                <a:solidFill>
                  <a:schemeClr val="bg1"/>
                </a:solidFill>
                <a:latin typeface="Arial" charset="0"/>
                <a:ea typeface="Arial" charset="0"/>
                <a:cs typeface="Arial" charset="0"/>
              </a:defRPr>
            </a:lvl1pPr>
          </a:lstStyle>
          <a:p>
            <a:r>
              <a:rPr lang="nn-NO" dirty="0"/>
              <a:t> Preliminary evaluation of RAL3 science</a:t>
            </a:r>
            <a:endParaRPr lang="en-US" dirty="0"/>
          </a:p>
        </p:txBody>
      </p:sp>
    </p:spTree>
    <p:extLst>
      <p:ext uri="{BB962C8B-B14F-4D97-AF65-F5344CB8AC3E}">
        <p14:creationId xmlns:p14="http://schemas.microsoft.com/office/powerpoint/2010/main" val="3784448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745">
            <a:alpha val="7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6804-DA9C-4F14-96BC-2C394E958E61}"/>
              </a:ext>
            </a:extLst>
          </p:cNvPr>
          <p:cNvSpPr>
            <a:spLocks noGrp="1"/>
          </p:cNvSpPr>
          <p:nvPr>
            <p:ph type="title"/>
          </p:nvPr>
        </p:nvSpPr>
        <p:spPr/>
        <p:txBody>
          <a:bodyPr/>
          <a:lstStyle/>
          <a:p>
            <a:r>
              <a:rPr lang="en-AU" dirty="0"/>
              <a:t>Background</a:t>
            </a:r>
          </a:p>
        </p:txBody>
      </p:sp>
      <p:sp>
        <p:nvSpPr>
          <p:cNvPr id="5" name="Text Placeholder 4">
            <a:extLst>
              <a:ext uri="{FF2B5EF4-FFF2-40B4-BE49-F238E27FC236}">
                <a16:creationId xmlns:a16="http://schemas.microsoft.com/office/drawing/2014/main" id="{ED732903-A2AD-47E3-85A9-F8765329BA58}"/>
              </a:ext>
            </a:extLst>
          </p:cNvPr>
          <p:cNvSpPr>
            <a:spLocks noGrp="1"/>
          </p:cNvSpPr>
          <p:nvPr>
            <p:ph type="body" sz="quarter" idx="10"/>
          </p:nvPr>
        </p:nvSpPr>
        <p:spPr>
          <a:xfrm>
            <a:off x="484716" y="1335451"/>
            <a:ext cx="11222567" cy="4819649"/>
          </a:xfrm>
        </p:spPr>
        <p:txBody>
          <a:bodyPr/>
          <a:lstStyle/>
          <a:p>
            <a:pPr marL="342900" indent="-342900">
              <a:buFont typeface="Arial" panose="020B0604020202020204" pitchFamily="34" charset="0"/>
              <a:buChar char="•"/>
            </a:pPr>
            <a:r>
              <a:rPr lang="en-AU" sz="2400" dirty="0"/>
              <a:t>Regional Model Evaluation and Development (RMED) </a:t>
            </a:r>
          </a:p>
          <a:p>
            <a:pPr marL="1170794" lvl="1" indent="-342900">
              <a:buFont typeface="Arial" panose="020B0604020202020204" pitchFamily="34" charset="0"/>
              <a:buChar char="•"/>
            </a:pPr>
            <a:r>
              <a:rPr lang="en-AU" sz="2000" dirty="0"/>
              <a:t>shared activity of the UM Consortium</a:t>
            </a:r>
          </a:p>
          <a:p>
            <a:pPr marL="1170794" lvl="1" indent="-342900">
              <a:buFont typeface="Arial" panose="020B0604020202020204" pitchFamily="34" charset="0"/>
              <a:buChar char="•"/>
            </a:pPr>
            <a:r>
              <a:rPr lang="en-AU" sz="2000" dirty="0"/>
              <a:t>focussed on understanding and improving convective-scale model</a:t>
            </a:r>
          </a:p>
          <a:p>
            <a:pPr marL="1170794" lvl="1" indent="-342900">
              <a:buFont typeface="Arial" panose="020B0604020202020204" pitchFamily="34" charset="0"/>
              <a:buChar char="•"/>
            </a:pPr>
            <a:endParaRPr lang="en-AU" sz="2000" dirty="0"/>
          </a:p>
          <a:p>
            <a:pPr marL="342900" indent="-342900">
              <a:buFont typeface="Arial" panose="020B0604020202020204" pitchFamily="34" charset="0"/>
              <a:buChar char="•"/>
            </a:pPr>
            <a:r>
              <a:rPr lang="en-AU" sz="2400" dirty="0"/>
              <a:t>RAL3 (Regional Atmosphere and Land) </a:t>
            </a:r>
          </a:p>
          <a:p>
            <a:pPr marL="1170794" lvl="1" indent="-342900">
              <a:buFont typeface="Arial" panose="020B0604020202020204" pitchFamily="34" charset="0"/>
              <a:buChar char="•"/>
            </a:pPr>
            <a:r>
              <a:rPr lang="en-AU" sz="2000" dirty="0"/>
              <a:t>Aim to unify as much as possible tropical and mid-latitude model configurations</a:t>
            </a:r>
          </a:p>
          <a:p>
            <a:pPr marL="1170794" lvl="1" indent="-342900">
              <a:buFont typeface="Arial" panose="020B0604020202020204" pitchFamily="34" charset="0"/>
              <a:buChar char="•"/>
            </a:pPr>
            <a:r>
              <a:rPr lang="en-AU" sz="2000" dirty="0"/>
              <a:t>Currently testing 3 packages:</a:t>
            </a:r>
          </a:p>
          <a:p>
            <a:pPr lvl="1" indent="0">
              <a:buNone/>
            </a:pPr>
            <a:endParaRPr lang="en-AU" sz="2000" dirty="0"/>
          </a:p>
          <a:p>
            <a:pPr marL="1238788" lvl="4" indent="-342900">
              <a:buFont typeface="+mj-lt"/>
              <a:buAutoNum type="arabicPeriod"/>
            </a:pPr>
            <a:r>
              <a:rPr lang="en-AU" sz="1800" b="1" dirty="0"/>
              <a:t>RAL3M</a:t>
            </a:r>
            <a:r>
              <a:rPr lang="en-AU" sz="1800" dirty="0"/>
              <a:t>: All RAL3 Tickets (Bimodal cloud scheme and land surface consolidation + others)</a:t>
            </a:r>
          </a:p>
          <a:p>
            <a:pPr marL="1238788" lvl="4" indent="-342900">
              <a:buFont typeface="+mj-lt"/>
              <a:buAutoNum type="arabicPeriod"/>
            </a:pPr>
            <a:r>
              <a:rPr lang="en-AU" sz="1800" b="1" dirty="0"/>
              <a:t>RAL3T_p1</a:t>
            </a:r>
            <a:r>
              <a:rPr lang="en-AU" sz="1800" dirty="0"/>
              <a:t>: Same as RAL3M but without mid-</a:t>
            </a:r>
            <a:r>
              <a:rPr lang="en-AU" sz="1800" dirty="0" err="1"/>
              <a:t>lat</a:t>
            </a:r>
            <a:r>
              <a:rPr lang="en-AU" sz="1800" dirty="0"/>
              <a:t> stochastic boundary layer temperature &amp; moisture  perturbations</a:t>
            </a:r>
          </a:p>
          <a:p>
            <a:pPr marL="1238788" lvl="4" indent="-342900">
              <a:buFont typeface="+mj-lt"/>
              <a:buAutoNum type="arabicPeriod"/>
            </a:pPr>
            <a:r>
              <a:rPr lang="en-AU" sz="1800" b="1" dirty="0"/>
              <a:t>RAL3T_p2</a:t>
            </a:r>
            <a:r>
              <a:rPr lang="en-AU" sz="1800" dirty="0"/>
              <a:t>: All RAL3 tickets except Bimodal cloud scheme - using existing PC2 cloud scheme instead</a:t>
            </a:r>
          </a:p>
          <a:p>
            <a:pPr marL="1170794" lvl="1" indent="-342900">
              <a:buFont typeface="Arial" panose="020B0604020202020204" pitchFamily="34" charset="0"/>
              <a:buChar char="•"/>
            </a:pPr>
            <a:endParaRPr lang="en-AU" sz="2000" dirty="0"/>
          </a:p>
        </p:txBody>
      </p:sp>
    </p:spTree>
    <p:extLst>
      <p:ext uri="{BB962C8B-B14F-4D97-AF65-F5344CB8AC3E}">
        <p14:creationId xmlns:p14="http://schemas.microsoft.com/office/powerpoint/2010/main" val="378014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AC313A-A536-4F07-9ECA-A7F0E19224FF}"/>
              </a:ext>
            </a:extLst>
          </p:cNvPr>
          <p:cNvSpPr txBox="1"/>
          <p:nvPr/>
        </p:nvSpPr>
        <p:spPr>
          <a:xfrm>
            <a:off x="398208" y="235974"/>
            <a:ext cx="85910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RAL3 packages for convective storms over Darwin, 2012-2017 </a:t>
            </a:r>
          </a:p>
        </p:txBody>
      </p:sp>
      <p:grpSp>
        <p:nvGrpSpPr>
          <p:cNvPr id="32" name="Group 31">
            <a:extLst>
              <a:ext uri="{FF2B5EF4-FFF2-40B4-BE49-F238E27FC236}">
                <a16:creationId xmlns:a16="http://schemas.microsoft.com/office/drawing/2014/main" id="{1F10ACC9-EA0B-47EF-8DC6-67C2A96B7651}"/>
              </a:ext>
            </a:extLst>
          </p:cNvPr>
          <p:cNvGrpSpPr/>
          <p:nvPr/>
        </p:nvGrpSpPr>
        <p:grpSpPr>
          <a:xfrm>
            <a:off x="1983544" y="893344"/>
            <a:ext cx="7156791" cy="2342400"/>
            <a:chOff x="183403" y="865191"/>
            <a:chExt cx="8956933" cy="2931583"/>
          </a:xfrm>
        </p:grpSpPr>
        <p:pic>
          <p:nvPicPr>
            <p:cNvPr id="6" name="Picture 5">
              <a:extLst>
                <a:ext uri="{FF2B5EF4-FFF2-40B4-BE49-F238E27FC236}">
                  <a16:creationId xmlns:a16="http://schemas.microsoft.com/office/drawing/2014/main" id="{4737EDBF-96A5-4B81-A142-42B77263C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03" y="1011645"/>
              <a:ext cx="2387254" cy="2785129"/>
            </a:xfrm>
            <a:prstGeom prst="rect">
              <a:avLst/>
            </a:prstGeom>
          </p:spPr>
        </p:pic>
        <p:pic>
          <p:nvPicPr>
            <p:cNvPr id="9" name="Picture 8" descr="Chart&#10;&#10;Description automatically generated">
              <a:extLst>
                <a:ext uri="{FF2B5EF4-FFF2-40B4-BE49-F238E27FC236}">
                  <a16:creationId xmlns:a16="http://schemas.microsoft.com/office/drawing/2014/main" id="{013B6321-2006-48E1-BD51-B87A95B795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193" y="1011644"/>
              <a:ext cx="2387254" cy="2785129"/>
            </a:xfrm>
            <a:prstGeom prst="rect">
              <a:avLst/>
            </a:prstGeom>
          </p:spPr>
        </p:pic>
        <p:pic>
          <p:nvPicPr>
            <p:cNvPr id="11" name="Picture 10">
              <a:extLst>
                <a:ext uri="{FF2B5EF4-FFF2-40B4-BE49-F238E27FC236}">
                  <a16:creationId xmlns:a16="http://schemas.microsoft.com/office/drawing/2014/main" id="{A12BA058-11A0-449C-ABA3-2BD55AFC3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0781" y="1011643"/>
              <a:ext cx="2387253" cy="2785129"/>
            </a:xfrm>
            <a:prstGeom prst="rect">
              <a:avLst/>
            </a:prstGeom>
          </p:spPr>
        </p:pic>
        <p:pic>
          <p:nvPicPr>
            <p:cNvPr id="15" name="Picture 14" descr="Chart&#10;&#10;Description automatically generated">
              <a:extLst>
                <a:ext uri="{FF2B5EF4-FFF2-40B4-BE49-F238E27FC236}">
                  <a16:creationId xmlns:a16="http://schemas.microsoft.com/office/drawing/2014/main" id="{35BA8CB4-1A62-46B7-A05A-69206A3DE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6125" y="1005268"/>
              <a:ext cx="2344211" cy="2734913"/>
            </a:xfrm>
            <a:prstGeom prst="rect">
              <a:avLst/>
            </a:prstGeom>
          </p:spPr>
        </p:pic>
        <p:sp>
          <p:nvSpPr>
            <p:cNvPr id="7" name="TextBox 6">
              <a:extLst>
                <a:ext uri="{FF2B5EF4-FFF2-40B4-BE49-F238E27FC236}">
                  <a16:creationId xmlns:a16="http://schemas.microsoft.com/office/drawing/2014/main" id="{186838B3-057E-4246-AD67-BA99CE744BE8}"/>
                </a:ext>
              </a:extLst>
            </p:cNvPr>
            <p:cNvSpPr txBox="1"/>
            <p:nvPr/>
          </p:nvSpPr>
          <p:spPr>
            <a:xfrm>
              <a:off x="533242" y="865191"/>
              <a:ext cx="8534075" cy="4622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CPOL   	 	RA2T	               RA3T Pack 1            RA3T Pack 2</a:t>
              </a:r>
            </a:p>
          </p:txBody>
        </p:sp>
      </p:grpSp>
      <p:grpSp>
        <p:nvGrpSpPr>
          <p:cNvPr id="22" name="Group 21">
            <a:extLst>
              <a:ext uri="{FF2B5EF4-FFF2-40B4-BE49-F238E27FC236}">
                <a16:creationId xmlns:a16="http://schemas.microsoft.com/office/drawing/2014/main" id="{2EAF0595-6BA7-4474-B9D3-64BBE245FD10}"/>
              </a:ext>
            </a:extLst>
          </p:cNvPr>
          <p:cNvGrpSpPr/>
          <p:nvPr/>
        </p:nvGrpSpPr>
        <p:grpSpPr>
          <a:xfrm>
            <a:off x="9664700" y="109981"/>
            <a:ext cx="2527300" cy="2496374"/>
            <a:chOff x="330200" y="799298"/>
            <a:chExt cx="2527300" cy="2496374"/>
          </a:xfrm>
        </p:grpSpPr>
        <p:grpSp>
          <p:nvGrpSpPr>
            <p:cNvPr id="20" name="Group 19">
              <a:extLst>
                <a:ext uri="{FF2B5EF4-FFF2-40B4-BE49-F238E27FC236}">
                  <a16:creationId xmlns:a16="http://schemas.microsoft.com/office/drawing/2014/main" id="{00C56D93-BE84-4B89-B493-1A96AE9E7747}"/>
                </a:ext>
              </a:extLst>
            </p:cNvPr>
            <p:cNvGrpSpPr/>
            <p:nvPr/>
          </p:nvGrpSpPr>
          <p:grpSpPr>
            <a:xfrm>
              <a:off x="330200" y="799298"/>
              <a:ext cx="2527300" cy="2496374"/>
              <a:chOff x="330200" y="799298"/>
              <a:chExt cx="3048000" cy="3010702"/>
            </a:xfrm>
          </p:grpSpPr>
          <p:pic>
            <p:nvPicPr>
              <p:cNvPr id="17" name="Picture 16" descr="Diagram&#10;&#10;Description automatically generated">
                <a:extLst>
                  <a:ext uri="{FF2B5EF4-FFF2-40B4-BE49-F238E27FC236}">
                    <a16:creationId xmlns:a16="http://schemas.microsoft.com/office/drawing/2014/main" id="{F4BA8B6B-BB76-4A5F-B4CB-D34FFC25B70F}"/>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1783" t="11073" r="18617" b="10434"/>
              <a:stretch/>
            </p:blipFill>
            <p:spPr>
              <a:xfrm>
                <a:off x="330200" y="799298"/>
                <a:ext cx="3048000" cy="3010702"/>
              </a:xfrm>
              <a:prstGeom prst="rect">
                <a:avLst/>
              </a:prstGeom>
            </p:spPr>
          </p:pic>
          <p:sp>
            <p:nvSpPr>
              <p:cNvPr id="18" name="TextBox 17">
                <a:extLst>
                  <a:ext uri="{FF2B5EF4-FFF2-40B4-BE49-F238E27FC236}">
                    <a16:creationId xmlns:a16="http://schemas.microsoft.com/office/drawing/2014/main" id="{535CB7A3-8C10-42A3-8791-195A8F426591}"/>
                  </a:ext>
                </a:extLst>
              </p:cNvPr>
              <p:cNvSpPr txBox="1"/>
              <p:nvPr/>
            </p:nvSpPr>
            <p:spPr>
              <a:xfrm>
                <a:off x="725737" y="1190625"/>
                <a:ext cx="607698" cy="296950"/>
              </a:xfrm>
              <a:prstGeom prst="rect">
                <a:avLst/>
              </a:prstGeom>
              <a:solidFill>
                <a:schemeClr val="accent5">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4.5km</a:t>
                </a:r>
              </a:p>
            </p:txBody>
          </p:sp>
          <p:sp>
            <p:nvSpPr>
              <p:cNvPr id="19" name="TextBox 18">
                <a:extLst>
                  <a:ext uri="{FF2B5EF4-FFF2-40B4-BE49-F238E27FC236}">
                    <a16:creationId xmlns:a16="http://schemas.microsoft.com/office/drawing/2014/main" id="{39A522FC-9B63-4739-8AF2-17BD84CEE29B}"/>
                  </a:ext>
                </a:extLst>
              </p:cNvPr>
              <p:cNvSpPr txBox="1"/>
              <p:nvPr/>
            </p:nvSpPr>
            <p:spPr>
              <a:xfrm>
                <a:off x="1224547" y="1696232"/>
                <a:ext cx="607699" cy="296950"/>
              </a:xfrm>
              <a:prstGeom prst="rect">
                <a:avLst/>
              </a:prstGeom>
              <a:solidFill>
                <a:schemeClr val="accent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1.5km</a:t>
                </a:r>
              </a:p>
            </p:txBody>
          </p:sp>
        </p:grpSp>
        <p:sp>
          <p:nvSpPr>
            <p:cNvPr id="21" name="TextBox 20">
              <a:extLst>
                <a:ext uri="{FF2B5EF4-FFF2-40B4-BE49-F238E27FC236}">
                  <a16:creationId xmlns:a16="http://schemas.microsoft.com/office/drawing/2014/main" id="{CA164E52-D42B-4D9E-B32E-FE1071C959B7}"/>
                </a:ext>
              </a:extLst>
            </p:cNvPr>
            <p:cNvSpPr txBox="1"/>
            <p:nvPr/>
          </p:nvSpPr>
          <p:spPr>
            <a:xfrm>
              <a:off x="1760102" y="2181841"/>
              <a:ext cx="487798" cy="246221"/>
            </a:xfrm>
            <a:prstGeom prst="rect">
              <a:avLst/>
            </a:prstGeom>
            <a:solidFill>
              <a:srgbClr val="9830A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Calibri" panose="020F0502020204030204"/>
                  <a:ea typeface="+mn-ea"/>
                  <a:cs typeface="+mn-cs"/>
                </a:rPr>
                <a:t>CPOL</a:t>
              </a:r>
            </a:p>
          </p:txBody>
        </p:sp>
      </p:grpSp>
      <p:sp>
        <p:nvSpPr>
          <p:cNvPr id="23" name="Rectangle 22">
            <a:extLst>
              <a:ext uri="{FF2B5EF4-FFF2-40B4-BE49-F238E27FC236}">
                <a16:creationId xmlns:a16="http://schemas.microsoft.com/office/drawing/2014/main" id="{7AF08B60-0D4B-4985-A4B1-1EB00D024617}"/>
              </a:ext>
            </a:extLst>
          </p:cNvPr>
          <p:cNvSpPr/>
          <p:nvPr/>
        </p:nvSpPr>
        <p:spPr>
          <a:xfrm>
            <a:off x="10779125" y="1190625"/>
            <a:ext cx="315477" cy="327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5" name="Straight Arrow Connector 24">
            <a:extLst>
              <a:ext uri="{FF2B5EF4-FFF2-40B4-BE49-F238E27FC236}">
                <a16:creationId xmlns:a16="http://schemas.microsoft.com/office/drawing/2014/main" id="{16090F26-2560-4019-B9A1-9C7768FF9270}"/>
              </a:ext>
            </a:extLst>
          </p:cNvPr>
          <p:cNvCxnSpPr/>
          <p:nvPr/>
        </p:nvCxnSpPr>
        <p:spPr>
          <a:xfrm flipH="1">
            <a:off x="8948020" y="1190625"/>
            <a:ext cx="183110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4D77BF-B495-4FFC-9175-E89E183F7405}"/>
              </a:ext>
            </a:extLst>
          </p:cNvPr>
          <p:cNvCxnSpPr>
            <a:cxnSpLocks/>
          </p:cNvCxnSpPr>
          <p:nvPr/>
        </p:nvCxnSpPr>
        <p:spPr>
          <a:xfrm flipH="1">
            <a:off x="9081991" y="1517650"/>
            <a:ext cx="1697134" cy="1433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AB63953-AFA3-4EE5-B5D3-74615A43803B}"/>
              </a:ext>
            </a:extLst>
          </p:cNvPr>
          <p:cNvSpPr txBox="1"/>
          <p:nvPr/>
        </p:nvSpPr>
        <p:spPr>
          <a:xfrm>
            <a:off x="2281358" y="5711534"/>
            <a:ext cx="29051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Storm cell life [#10min steps]</a:t>
            </a:r>
          </a:p>
        </p:txBody>
      </p:sp>
      <p:sp>
        <p:nvSpPr>
          <p:cNvPr id="35" name="TextBox 34">
            <a:extLst>
              <a:ext uri="{FF2B5EF4-FFF2-40B4-BE49-F238E27FC236}">
                <a16:creationId xmlns:a16="http://schemas.microsoft.com/office/drawing/2014/main" id="{AEE48A43-F000-4D79-963D-FFA65E435349}"/>
              </a:ext>
            </a:extLst>
          </p:cNvPr>
          <p:cNvSpPr txBox="1"/>
          <p:nvPr/>
        </p:nvSpPr>
        <p:spPr>
          <a:xfrm>
            <a:off x="5846930" y="5711534"/>
            <a:ext cx="3704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Storm-area averaged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rainrate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[mm/h]</a:t>
            </a:r>
          </a:p>
        </p:txBody>
      </p:sp>
      <p:sp>
        <p:nvSpPr>
          <p:cNvPr id="38" name="TextBox 37">
            <a:extLst>
              <a:ext uri="{FF2B5EF4-FFF2-40B4-BE49-F238E27FC236}">
                <a16:creationId xmlns:a16="http://schemas.microsoft.com/office/drawing/2014/main" id="{528FBA07-5C56-4007-9BC2-68DCA351C8BC}"/>
              </a:ext>
            </a:extLst>
          </p:cNvPr>
          <p:cNvSpPr txBox="1"/>
          <p:nvPr/>
        </p:nvSpPr>
        <p:spPr>
          <a:xfrm>
            <a:off x="3924042" y="688958"/>
            <a:ext cx="36846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2017/3/30 10:20 – 2017/3/31 19:30</a:t>
            </a:r>
          </a:p>
        </p:txBody>
      </p:sp>
      <p:sp>
        <p:nvSpPr>
          <p:cNvPr id="40" name="TextBox 39">
            <a:extLst>
              <a:ext uri="{FF2B5EF4-FFF2-40B4-BE49-F238E27FC236}">
                <a16:creationId xmlns:a16="http://schemas.microsoft.com/office/drawing/2014/main" id="{2A56E9D9-6AEE-4978-9827-C4384C461C9D}"/>
              </a:ext>
            </a:extLst>
          </p:cNvPr>
          <p:cNvSpPr txBox="1"/>
          <p:nvPr/>
        </p:nvSpPr>
        <p:spPr>
          <a:xfrm>
            <a:off x="-1" y="6488668"/>
            <a:ext cx="656045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prstClr val="black"/>
                </a:solidFill>
                <a:effectLst/>
                <a:uLnTx/>
                <a:uFillTx/>
                <a:latin typeface="Calibri" panose="020F0502020204030204"/>
                <a:ea typeface="+mn-ea"/>
                <a:cs typeface="+mn-cs"/>
              </a:rPr>
              <a:t>Chun-Hsu Su, C. Franklin (BOM), V. </a:t>
            </a:r>
            <a:r>
              <a:rPr kumimoji="0" lang="en-GB" sz="1600" b="0" i="1" u="none" strike="noStrike" kern="1200" cap="none" spc="0" normalizeH="0" baseline="0" noProof="0" dirty="0" err="1">
                <a:ln>
                  <a:noFill/>
                </a:ln>
                <a:solidFill>
                  <a:prstClr val="black"/>
                </a:solidFill>
                <a:effectLst/>
                <a:uLnTx/>
                <a:uFillTx/>
                <a:latin typeface="Calibri" panose="020F0502020204030204"/>
                <a:ea typeface="+mn-ea"/>
                <a:cs typeface="+mn-cs"/>
              </a:rPr>
              <a:t>Louf</a:t>
            </a:r>
            <a:r>
              <a:rPr kumimoji="0" lang="en-GB" sz="1600" b="0" i="1" u="none" strike="noStrike" kern="1200" cap="none" spc="0" normalizeH="0" baseline="0" noProof="0" dirty="0">
                <a:ln>
                  <a:noFill/>
                </a:ln>
                <a:solidFill>
                  <a:prstClr val="black"/>
                </a:solidFill>
                <a:effectLst/>
                <a:uLnTx/>
                <a:uFillTx/>
                <a:latin typeface="Calibri" panose="020F0502020204030204"/>
                <a:ea typeface="+mn-ea"/>
                <a:cs typeface="+mn-cs"/>
              </a:rPr>
              <a:t> (BOM), T. Stein (Reading)</a:t>
            </a:r>
          </a:p>
        </p:txBody>
      </p:sp>
      <p:pic>
        <p:nvPicPr>
          <p:cNvPr id="3" name="Picture 2" descr="Graphical user interface, chart, histogram&#10;&#10;Description automatically generated">
            <a:extLst>
              <a:ext uri="{FF2B5EF4-FFF2-40B4-BE49-F238E27FC236}">
                <a16:creationId xmlns:a16="http://schemas.microsoft.com/office/drawing/2014/main" id="{EE84E776-33B4-4A1A-96D3-6D50AD49D225}"/>
              </a:ext>
            </a:extLst>
          </p:cNvPr>
          <p:cNvPicPr>
            <a:picLocks noChangeAspect="1"/>
          </p:cNvPicPr>
          <p:nvPr/>
        </p:nvPicPr>
        <p:blipFill rotWithShape="1">
          <a:blip r:embed="rId8"/>
          <a:srcRect l="6469" t="10899" r="50000" b="48539"/>
          <a:stretch/>
        </p:blipFill>
        <p:spPr>
          <a:xfrm>
            <a:off x="1590289" y="3486152"/>
            <a:ext cx="3980543" cy="2225380"/>
          </a:xfrm>
          <a:prstGeom prst="rect">
            <a:avLst/>
          </a:prstGeom>
        </p:spPr>
      </p:pic>
      <p:pic>
        <p:nvPicPr>
          <p:cNvPr id="27" name="Picture 26" descr="Graphical user interface, chart, histogram&#10;&#10;Description automatically generated">
            <a:extLst>
              <a:ext uri="{FF2B5EF4-FFF2-40B4-BE49-F238E27FC236}">
                <a16:creationId xmlns:a16="http://schemas.microsoft.com/office/drawing/2014/main" id="{C97F920C-23E0-4295-A94B-3879FD91DB48}"/>
              </a:ext>
            </a:extLst>
          </p:cNvPr>
          <p:cNvPicPr>
            <a:picLocks noChangeAspect="1"/>
          </p:cNvPicPr>
          <p:nvPr/>
        </p:nvPicPr>
        <p:blipFill rotWithShape="1">
          <a:blip r:embed="rId8"/>
          <a:srcRect l="5809" t="53816" r="50660" b="5622"/>
          <a:stretch/>
        </p:blipFill>
        <p:spPr>
          <a:xfrm>
            <a:off x="5462610" y="3562766"/>
            <a:ext cx="3980543" cy="2225380"/>
          </a:xfrm>
          <a:prstGeom prst="rect">
            <a:avLst/>
          </a:prstGeom>
        </p:spPr>
      </p:pic>
      <p:sp>
        <p:nvSpPr>
          <p:cNvPr id="5" name="TextBox 4">
            <a:extLst>
              <a:ext uri="{FF2B5EF4-FFF2-40B4-BE49-F238E27FC236}">
                <a16:creationId xmlns:a16="http://schemas.microsoft.com/office/drawing/2014/main" id="{68913441-5FE6-472F-BEA4-D05E5280067F}"/>
              </a:ext>
            </a:extLst>
          </p:cNvPr>
          <p:cNvSpPr txBox="1"/>
          <p:nvPr/>
        </p:nvSpPr>
        <p:spPr>
          <a:xfrm>
            <a:off x="3769312" y="3197436"/>
            <a:ext cx="3566617" cy="369332"/>
          </a:xfrm>
          <a:prstGeom prst="rect">
            <a:avLst/>
          </a:prstGeom>
          <a:noFill/>
        </p:spPr>
        <p:txBody>
          <a:bodyPr wrap="none" rtlCol="0">
            <a:spAutoFit/>
          </a:bodyPr>
          <a:lstStyle/>
          <a:p>
            <a:r>
              <a:rPr lang="en-GB" dirty="0"/>
              <a:t>Preliminary results based on 6 cases</a:t>
            </a:r>
          </a:p>
        </p:txBody>
      </p:sp>
    </p:spTree>
    <p:extLst>
      <p:ext uri="{BB962C8B-B14F-4D97-AF65-F5344CB8AC3E}">
        <p14:creationId xmlns:p14="http://schemas.microsoft.com/office/powerpoint/2010/main" val="294024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DA06-EC8E-49CC-B5CD-B88A83EF165F}"/>
              </a:ext>
            </a:extLst>
          </p:cNvPr>
          <p:cNvSpPr>
            <a:spLocks noGrp="1"/>
          </p:cNvSpPr>
          <p:nvPr>
            <p:ph type="title"/>
          </p:nvPr>
        </p:nvSpPr>
        <p:spPr>
          <a:xfrm>
            <a:off x="2152650" y="365127"/>
            <a:ext cx="7886700" cy="946839"/>
          </a:xfrm>
        </p:spPr>
        <p:txBody>
          <a:bodyPr>
            <a:normAutofit/>
          </a:bodyPr>
          <a:lstStyle/>
          <a:p>
            <a:pPr algn="ctr"/>
            <a:r>
              <a:rPr lang="en-US" sz="2800" dirty="0">
                <a:solidFill>
                  <a:prstClr val="black"/>
                </a:solidFill>
                <a:latin typeface="Calibri"/>
                <a:ea typeface="+mn-ea"/>
                <a:cs typeface="+mn-cs"/>
              </a:rPr>
              <a:t>Radar reflectivity distributions with height</a:t>
            </a:r>
            <a:br>
              <a:rPr lang="en-US" sz="2800" dirty="0">
                <a:solidFill>
                  <a:prstClr val="black"/>
                </a:solidFill>
                <a:latin typeface="Calibri"/>
                <a:ea typeface="+mn-ea"/>
                <a:cs typeface="+mn-cs"/>
              </a:rPr>
            </a:br>
            <a:r>
              <a:rPr lang="en-US" sz="2800" dirty="0">
                <a:solidFill>
                  <a:prstClr val="black"/>
                </a:solidFill>
                <a:latin typeface="Calibri"/>
                <a:ea typeface="+mn-ea"/>
                <a:cs typeface="+mn-cs"/>
              </a:rPr>
              <a:t> </a:t>
            </a:r>
            <a:r>
              <a:rPr lang="en-US" sz="2400" dirty="0">
                <a:solidFill>
                  <a:prstClr val="black"/>
                </a:solidFill>
                <a:latin typeface="Calibri"/>
                <a:ea typeface="+mn-ea"/>
                <a:cs typeface="+mn-cs"/>
              </a:rPr>
              <a:t>Darwin Mesoscale Convective System</a:t>
            </a:r>
            <a:endParaRPr lang="en-AU" sz="2400" dirty="0"/>
          </a:p>
        </p:txBody>
      </p:sp>
      <p:pic>
        <p:nvPicPr>
          <p:cNvPr id="5" name="Picture 4" descr="Chart&#10;&#10;Description automatically generated with medium confidence">
            <a:extLst>
              <a:ext uri="{FF2B5EF4-FFF2-40B4-BE49-F238E27FC236}">
                <a16:creationId xmlns:a16="http://schemas.microsoft.com/office/drawing/2014/main" id="{058F0172-F266-443F-9B6D-479D5F38ABE7}"/>
              </a:ext>
            </a:extLst>
          </p:cNvPr>
          <p:cNvPicPr>
            <a:picLocks noChangeAspect="1"/>
          </p:cNvPicPr>
          <p:nvPr/>
        </p:nvPicPr>
        <p:blipFill rotWithShape="1">
          <a:blip r:embed="rId3">
            <a:extLst>
              <a:ext uri="{28A0092B-C50C-407E-A947-70E740481C1C}">
                <a14:useLocalDpi xmlns:a14="http://schemas.microsoft.com/office/drawing/2010/main" val="0"/>
              </a:ext>
            </a:extLst>
          </a:blip>
          <a:srcRect l="4415" t="12884" r="4626" b="45618"/>
          <a:stretch/>
        </p:blipFill>
        <p:spPr>
          <a:xfrm>
            <a:off x="1842502" y="1690689"/>
            <a:ext cx="6349429" cy="4099748"/>
          </a:xfrm>
          <a:prstGeom prst="rect">
            <a:avLst/>
          </a:prstGeom>
        </p:spPr>
      </p:pic>
      <p:pic>
        <p:nvPicPr>
          <p:cNvPr id="6" name="Picture 5" descr="Chart&#10;&#10;Description automatically generated with medium confidence">
            <a:extLst>
              <a:ext uri="{FF2B5EF4-FFF2-40B4-BE49-F238E27FC236}">
                <a16:creationId xmlns:a16="http://schemas.microsoft.com/office/drawing/2014/main" id="{55EC1812-13FE-4B08-BEE4-339F60D73218}"/>
              </a:ext>
            </a:extLst>
          </p:cNvPr>
          <p:cNvPicPr>
            <a:picLocks noChangeAspect="1"/>
          </p:cNvPicPr>
          <p:nvPr/>
        </p:nvPicPr>
        <p:blipFill rotWithShape="1">
          <a:blip r:embed="rId3">
            <a:extLst>
              <a:ext uri="{28A0092B-C50C-407E-A947-70E740481C1C}">
                <a14:useLocalDpi xmlns:a14="http://schemas.microsoft.com/office/drawing/2010/main" val="0"/>
              </a:ext>
            </a:extLst>
          </a:blip>
          <a:srcRect l="33710" t="54157" r="32487" b="3221"/>
          <a:stretch/>
        </p:blipFill>
        <p:spPr>
          <a:xfrm>
            <a:off x="7888672" y="1783159"/>
            <a:ext cx="2371742" cy="4232363"/>
          </a:xfrm>
          <a:prstGeom prst="rect">
            <a:avLst/>
          </a:prstGeom>
        </p:spPr>
      </p:pic>
      <p:sp>
        <p:nvSpPr>
          <p:cNvPr id="4" name="TextBox 3">
            <a:extLst>
              <a:ext uri="{FF2B5EF4-FFF2-40B4-BE49-F238E27FC236}">
                <a16:creationId xmlns:a16="http://schemas.microsoft.com/office/drawing/2014/main" id="{A2E290C9-65AE-419F-BCAC-C94FE9B50F54}"/>
              </a:ext>
            </a:extLst>
          </p:cNvPr>
          <p:cNvSpPr txBox="1"/>
          <p:nvPr/>
        </p:nvSpPr>
        <p:spPr>
          <a:xfrm>
            <a:off x="108489" y="6492873"/>
            <a:ext cx="2774196" cy="369332"/>
          </a:xfrm>
          <a:prstGeom prst="rect">
            <a:avLst/>
          </a:prstGeom>
          <a:noFill/>
        </p:spPr>
        <p:txBody>
          <a:bodyPr wrap="square" rtlCol="0">
            <a:spAutoFit/>
          </a:bodyPr>
          <a:lstStyle/>
          <a:p>
            <a:r>
              <a:rPr lang="en-AU" i="1" dirty="0"/>
              <a:t>Charmaine Franklin</a:t>
            </a:r>
          </a:p>
        </p:txBody>
      </p:sp>
    </p:spTree>
    <p:extLst>
      <p:ext uri="{BB962C8B-B14F-4D97-AF65-F5344CB8AC3E}">
        <p14:creationId xmlns:p14="http://schemas.microsoft.com/office/powerpoint/2010/main" val="146409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A6426AC-F05A-4450-9779-6C459E27CE6A}"/>
              </a:ext>
            </a:extLst>
          </p:cNvPr>
          <p:cNvSpPr txBox="1"/>
          <p:nvPr/>
        </p:nvSpPr>
        <p:spPr>
          <a:xfrm>
            <a:off x="2380203" y="235942"/>
            <a:ext cx="5031890" cy="707886"/>
          </a:xfrm>
          <a:prstGeom prst="rect">
            <a:avLst/>
          </a:prstGeom>
          <a:no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RA2M-davisA-ral3ish comparison: first results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Greg Roff and the AMT team</a:t>
            </a:r>
          </a:p>
        </p:txBody>
      </p:sp>
      <p:pic>
        <p:nvPicPr>
          <p:cNvPr id="26" name="Picture 25" descr="A picture containing blur&#10;&#10;Description automatically generated">
            <a:extLst>
              <a:ext uri="{FF2B5EF4-FFF2-40B4-BE49-F238E27FC236}">
                <a16:creationId xmlns:a16="http://schemas.microsoft.com/office/drawing/2014/main" id="{C09DEDA8-6221-4C44-8691-E6087B7DD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25" y="4103205"/>
            <a:ext cx="2486281" cy="2486281"/>
          </a:xfrm>
          <a:prstGeom prst="rect">
            <a:avLst/>
          </a:prstGeom>
        </p:spPr>
      </p:pic>
      <p:pic>
        <p:nvPicPr>
          <p:cNvPr id="27" name="Picture 26">
            <a:extLst>
              <a:ext uri="{FF2B5EF4-FFF2-40B4-BE49-F238E27FC236}">
                <a16:creationId xmlns:a16="http://schemas.microsoft.com/office/drawing/2014/main" id="{125F4CEF-2C5B-48F4-86F1-17B9670F3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906" y="4103205"/>
            <a:ext cx="2488587" cy="2488587"/>
          </a:xfrm>
          <a:prstGeom prst="rect">
            <a:avLst/>
          </a:prstGeom>
        </p:spPr>
      </p:pic>
      <p:pic>
        <p:nvPicPr>
          <p:cNvPr id="28" name="Picture 27" descr="A close up of a flower&#10;&#10;Description automatically generated with low confidence">
            <a:extLst>
              <a:ext uri="{FF2B5EF4-FFF2-40B4-BE49-F238E27FC236}">
                <a16:creationId xmlns:a16="http://schemas.microsoft.com/office/drawing/2014/main" id="{D2062260-F296-4CA8-9223-708196595C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187" y="4103205"/>
            <a:ext cx="2488587" cy="2488587"/>
          </a:xfrm>
          <a:prstGeom prst="rect">
            <a:avLst/>
          </a:prstGeom>
        </p:spPr>
      </p:pic>
      <p:pic>
        <p:nvPicPr>
          <p:cNvPr id="29" name="Picture 28">
            <a:extLst>
              <a:ext uri="{FF2B5EF4-FFF2-40B4-BE49-F238E27FC236}">
                <a16:creationId xmlns:a16="http://schemas.microsoft.com/office/drawing/2014/main" id="{5CBE0CAA-D42C-410C-88A6-FC13C6E9AB57}"/>
              </a:ext>
            </a:extLst>
          </p:cNvPr>
          <p:cNvPicPr/>
          <p:nvPr/>
        </p:nvPicPr>
        <p:blipFill>
          <a:blip r:embed="rId6"/>
          <a:stretch>
            <a:fillRect/>
          </a:stretch>
        </p:blipFill>
        <p:spPr>
          <a:xfrm>
            <a:off x="3459169" y="3821238"/>
            <a:ext cx="1876350" cy="224745"/>
          </a:xfrm>
          <a:prstGeom prst="rect">
            <a:avLst/>
          </a:prstGeom>
        </p:spPr>
      </p:pic>
      <p:pic>
        <p:nvPicPr>
          <p:cNvPr id="30" name="Picture 29">
            <a:extLst>
              <a:ext uri="{FF2B5EF4-FFF2-40B4-BE49-F238E27FC236}">
                <a16:creationId xmlns:a16="http://schemas.microsoft.com/office/drawing/2014/main" id="{1A036796-038B-4F28-89E2-D3515778BB89}"/>
              </a:ext>
            </a:extLst>
          </p:cNvPr>
          <p:cNvPicPr/>
          <p:nvPr/>
        </p:nvPicPr>
        <p:blipFill>
          <a:blip r:embed="rId7"/>
          <a:stretch>
            <a:fillRect/>
          </a:stretch>
        </p:blipFill>
        <p:spPr>
          <a:xfrm>
            <a:off x="5963004" y="3833504"/>
            <a:ext cx="1878090" cy="224745"/>
          </a:xfrm>
          <a:prstGeom prst="rect">
            <a:avLst/>
          </a:prstGeom>
        </p:spPr>
      </p:pic>
      <p:pic>
        <p:nvPicPr>
          <p:cNvPr id="31" name="Picture 30">
            <a:extLst>
              <a:ext uri="{FF2B5EF4-FFF2-40B4-BE49-F238E27FC236}">
                <a16:creationId xmlns:a16="http://schemas.microsoft.com/office/drawing/2014/main" id="{C3AC8744-951A-4970-80F8-1B07EA28DF39}"/>
              </a:ext>
            </a:extLst>
          </p:cNvPr>
          <p:cNvPicPr/>
          <p:nvPr/>
        </p:nvPicPr>
        <p:blipFill>
          <a:blip r:embed="rId8"/>
          <a:stretch>
            <a:fillRect/>
          </a:stretch>
        </p:blipFill>
        <p:spPr>
          <a:xfrm>
            <a:off x="869005" y="3848117"/>
            <a:ext cx="1876350" cy="217702"/>
          </a:xfrm>
          <a:prstGeom prst="rect">
            <a:avLst/>
          </a:prstGeom>
        </p:spPr>
      </p:pic>
      <p:pic>
        <p:nvPicPr>
          <p:cNvPr id="32" name="Picture 31">
            <a:extLst>
              <a:ext uri="{FF2B5EF4-FFF2-40B4-BE49-F238E27FC236}">
                <a16:creationId xmlns:a16="http://schemas.microsoft.com/office/drawing/2014/main" id="{16B06FFC-47A1-4C46-9379-6C62DBCE3D34}"/>
              </a:ext>
            </a:extLst>
          </p:cNvPr>
          <p:cNvPicPr>
            <a:picLocks noChangeAspect="1"/>
          </p:cNvPicPr>
          <p:nvPr/>
        </p:nvPicPr>
        <p:blipFill rotWithShape="1">
          <a:blip r:embed="rId9"/>
          <a:srcRect r="65950"/>
          <a:stretch/>
        </p:blipFill>
        <p:spPr>
          <a:xfrm>
            <a:off x="1089619" y="2129011"/>
            <a:ext cx="1838315" cy="1567028"/>
          </a:xfrm>
          <a:prstGeom prst="rect">
            <a:avLst/>
          </a:prstGeom>
        </p:spPr>
      </p:pic>
      <p:pic>
        <p:nvPicPr>
          <p:cNvPr id="37" name="Content Placeholder 7" descr="A picture containing blur&#10;&#10;Description automatically generated">
            <a:extLst>
              <a:ext uri="{FF2B5EF4-FFF2-40B4-BE49-F238E27FC236}">
                <a16:creationId xmlns:a16="http://schemas.microsoft.com/office/drawing/2014/main" id="{C5D8BE02-5BE8-4283-BFDB-7B17047181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4238" y="2127317"/>
            <a:ext cx="4538375" cy="1414905"/>
          </a:xfrm>
          <a:prstGeom prst="rect">
            <a:avLst/>
          </a:prstGeom>
        </p:spPr>
      </p:pic>
      <p:sp>
        <p:nvSpPr>
          <p:cNvPr id="38" name="TextBox 37">
            <a:extLst>
              <a:ext uri="{FF2B5EF4-FFF2-40B4-BE49-F238E27FC236}">
                <a16:creationId xmlns:a16="http://schemas.microsoft.com/office/drawing/2014/main" id="{6F9A4AC0-B7CA-4EA6-B94D-EB6A37EA47B2}"/>
              </a:ext>
            </a:extLst>
          </p:cNvPr>
          <p:cNvSpPr txBox="1"/>
          <p:nvPr/>
        </p:nvSpPr>
        <p:spPr>
          <a:xfrm>
            <a:off x="549722" y="1320591"/>
            <a:ext cx="6794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20210501T0300Z: </a:t>
            </a:r>
            <a:r>
              <a:rPr kumimoji="0" lang="en-AU" sz="1600" b="0" i="0" u="none" strike="noStrike" kern="1200" cap="none" spc="0" normalizeH="0" baseline="0" noProof="0" dirty="0" err="1">
                <a:ln>
                  <a:noFill/>
                </a:ln>
                <a:solidFill>
                  <a:prstClr val="black"/>
                </a:solidFill>
                <a:effectLst/>
                <a:uLnTx/>
                <a:uFillTx/>
                <a:latin typeface="Calibri" panose="020F0502020204030204"/>
                <a:ea typeface="Geneva" pitchFamily="124" charset="-128"/>
                <a:cs typeface="+mn-cs"/>
              </a:rPr>
              <a:t>Ht</a:t>
            </a:r>
            <a:r>
              <a:rPr kumimoji="0" lang="en-AU" sz="1600" b="0"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 rh, temp - RA2M resn_1 nesting 4km centred on Davis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G3 </a:t>
            </a:r>
            <a:r>
              <a:rPr kumimoji="0" lang="en-AU" sz="1600" b="0" i="0" u="none" strike="noStrike" kern="1200" cap="none" spc="0" normalizeH="0" baseline="0" noProof="0" dirty="0" err="1">
                <a:ln>
                  <a:noFill/>
                </a:ln>
                <a:solidFill>
                  <a:prstClr val="black"/>
                </a:solidFill>
                <a:effectLst/>
                <a:uLnTx/>
                <a:uFillTx/>
                <a:latin typeface="Calibri" panose="020F0502020204030204"/>
                <a:ea typeface="Geneva" pitchFamily="124" charset="-128"/>
                <a:cs typeface="+mn-cs"/>
              </a:rPr>
              <a:t>ic</a:t>
            </a:r>
            <a:r>
              <a:rPr kumimoji="0" lang="en-AU" sz="1600" b="0"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 48hr </a:t>
            </a:r>
            <a:r>
              <a:rPr kumimoji="0" lang="en-AU" sz="1600" b="0" i="0" u="none" strike="noStrike" kern="1200" cap="none" spc="0" normalizeH="0" baseline="0" noProof="0" dirty="0" err="1">
                <a:ln>
                  <a:noFill/>
                </a:ln>
                <a:solidFill>
                  <a:prstClr val="black"/>
                </a:solidFill>
                <a:effectLst/>
                <a:uLnTx/>
                <a:uFillTx/>
                <a:latin typeface="Calibri" panose="020F0502020204030204"/>
                <a:ea typeface="Geneva" pitchFamily="124" charset="-128"/>
                <a:cs typeface="+mn-cs"/>
              </a:rPr>
              <a:t>fcst</a:t>
            </a:r>
            <a:r>
              <a:rPr kumimoji="0" lang="en-AU" sz="1600" b="0"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 1000 </a:t>
            </a:r>
            <a:r>
              <a:rPr kumimoji="0" lang="en-AU" sz="1600" b="0" i="0" u="none" strike="noStrike" kern="1200" cap="none" spc="0" normalizeH="0" baseline="0" noProof="0" dirty="0" err="1">
                <a:ln>
                  <a:noFill/>
                </a:ln>
                <a:solidFill>
                  <a:prstClr val="black"/>
                </a:solidFill>
                <a:effectLst/>
                <a:uLnTx/>
                <a:uFillTx/>
                <a:latin typeface="Calibri" panose="020F0502020204030204"/>
                <a:ea typeface="Geneva" pitchFamily="124" charset="-128"/>
                <a:cs typeface="+mn-cs"/>
              </a:rPr>
              <a:t>plev</a:t>
            </a:r>
            <a:r>
              <a:rPr kumimoji="0" lang="en-AU" sz="1600" b="0"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 3hrly. Also have same for nest_2 and 3 at 2+1.5km</a:t>
            </a:r>
          </a:p>
        </p:txBody>
      </p:sp>
      <p:sp>
        <p:nvSpPr>
          <p:cNvPr id="3" name="TextBox 2">
            <a:extLst>
              <a:ext uri="{FF2B5EF4-FFF2-40B4-BE49-F238E27FC236}">
                <a16:creationId xmlns:a16="http://schemas.microsoft.com/office/drawing/2014/main" id="{1BADE243-552E-4A5E-B1E2-053EF23EED97}"/>
              </a:ext>
            </a:extLst>
          </p:cNvPr>
          <p:cNvSpPr txBox="1"/>
          <p:nvPr/>
        </p:nvSpPr>
        <p:spPr>
          <a:xfrm>
            <a:off x="2406203" y="2089127"/>
            <a:ext cx="527206" cy="276999"/>
          </a:xfrm>
          <a:prstGeom prst="rect">
            <a:avLst/>
          </a:prstGeom>
          <a:noFill/>
        </p:spPr>
        <p:txBody>
          <a:bodyPr wrap="square" rtlCol="0">
            <a:spAutoFit/>
          </a:bodyPr>
          <a:lstStyle/>
          <a:p>
            <a:r>
              <a:rPr lang="en-AU" sz="1200" dirty="0" err="1"/>
              <a:t>Orog</a:t>
            </a:r>
            <a:endParaRPr lang="en-AU" sz="1200" dirty="0"/>
          </a:p>
        </p:txBody>
      </p:sp>
      <p:sp>
        <p:nvSpPr>
          <p:cNvPr id="40" name="TextBox 39">
            <a:extLst>
              <a:ext uri="{FF2B5EF4-FFF2-40B4-BE49-F238E27FC236}">
                <a16:creationId xmlns:a16="http://schemas.microsoft.com/office/drawing/2014/main" id="{E96F7E05-21F7-45AA-8D1B-4EFED5E35381}"/>
              </a:ext>
            </a:extLst>
          </p:cNvPr>
          <p:cNvSpPr txBox="1"/>
          <p:nvPr/>
        </p:nvSpPr>
        <p:spPr>
          <a:xfrm>
            <a:off x="3004194" y="3795110"/>
            <a:ext cx="351025" cy="276999"/>
          </a:xfrm>
          <a:prstGeom prst="rect">
            <a:avLst/>
          </a:prstGeom>
          <a:noFill/>
        </p:spPr>
        <p:txBody>
          <a:bodyPr wrap="square" rtlCol="0">
            <a:spAutoFit/>
          </a:bodyPr>
          <a:lstStyle/>
          <a:p>
            <a:r>
              <a:rPr lang="en-AU" sz="1200" dirty="0"/>
              <a:t>rh</a:t>
            </a:r>
          </a:p>
        </p:txBody>
      </p:sp>
      <p:sp>
        <p:nvSpPr>
          <p:cNvPr id="41" name="TextBox 40">
            <a:extLst>
              <a:ext uri="{FF2B5EF4-FFF2-40B4-BE49-F238E27FC236}">
                <a16:creationId xmlns:a16="http://schemas.microsoft.com/office/drawing/2014/main" id="{3D453FC9-1D30-4ACA-80BB-A2ACFCA0B5C7}"/>
              </a:ext>
            </a:extLst>
          </p:cNvPr>
          <p:cNvSpPr txBox="1"/>
          <p:nvPr/>
        </p:nvSpPr>
        <p:spPr>
          <a:xfrm>
            <a:off x="5500164" y="3803728"/>
            <a:ext cx="527206" cy="276999"/>
          </a:xfrm>
          <a:prstGeom prst="rect">
            <a:avLst/>
          </a:prstGeom>
          <a:noFill/>
        </p:spPr>
        <p:txBody>
          <a:bodyPr wrap="square" rtlCol="0">
            <a:spAutoFit/>
          </a:bodyPr>
          <a:lstStyle/>
          <a:p>
            <a:r>
              <a:rPr lang="en-AU" sz="1200" dirty="0"/>
              <a:t>temp</a:t>
            </a:r>
          </a:p>
        </p:txBody>
      </p:sp>
      <p:sp>
        <p:nvSpPr>
          <p:cNvPr id="42" name="TextBox 41">
            <a:extLst>
              <a:ext uri="{FF2B5EF4-FFF2-40B4-BE49-F238E27FC236}">
                <a16:creationId xmlns:a16="http://schemas.microsoft.com/office/drawing/2014/main" id="{2191C247-6295-4937-9B45-8038C369AC59}"/>
              </a:ext>
            </a:extLst>
          </p:cNvPr>
          <p:cNvSpPr txBox="1"/>
          <p:nvPr/>
        </p:nvSpPr>
        <p:spPr>
          <a:xfrm>
            <a:off x="4036084" y="3125248"/>
            <a:ext cx="860064" cy="276999"/>
          </a:xfrm>
          <a:prstGeom prst="rect">
            <a:avLst/>
          </a:prstGeom>
          <a:noFill/>
        </p:spPr>
        <p:txBody>
          <a:bodyPr wrap="square" rtlCol="0">
            <a:spAutoFit/>
          </a:bodyPr>
          <a:lstStyle/>
          <a:p>
            <a:r>
              <a:rPr lang="en-AU" sz="1200" dirty="0" err="1"/>
              <a:t>Himawari</a:t>
            </a:r>
            <a:endParaRPr lang="en-AU" sz="1200" dirty="0"/>
          </a:p>
        </p:txBody>
      </p:sp>
      <p:pic>
        <p:nvPicPr>
          <p:cNvPr id="43" name="Picture 42">
            <a:extLst>
              <a:ext uri="{FF2B5EF4-FFF2-40B4-BE49-F238E27FC236}">
                <a16:creationId xmlns:a16="http://schemas.microsoft.com/office/drawing/2014/main" id="{31E4C6B4-1A8C-4815-B379-9ECAC871A383}"/>
              </a:ext>
            </a:extLst>
          </p:cNvPr>
          <p:cNvPicPr>
            <a:picLocks noChangeAspect="1"/>
          </p:cNvPicPr>
          <p:nvPr/>
        </p:nvPicPr>
        <p:blipFill rotWithShape="1">
          <a:blip r:embed="rId11"/>
          <a:srcRect l="745" t="-1491" r="69399" b="9307"/>
          <a:stretch/>
        </p:blipFill>
        <p:spPr>
          <a:xfrm>
            <a:off x="8367777" y="369651"/>
            <a:ext cx="3823274" cy="1970409"/>
          </a:xfrm>
          <a:prstGeom prst="rect">
            <a:avLst/>
          </a:prstGeom>
        </p:spPr>
      </p:pic>
      <p:pic>
        <p:nvPicPr>
          <p:cNvPr id="44" name="Picture 43">
            <a:extLst>
              <a:ext uri="{FF2B5EF4-FFF2-40B4-BE49-F238E27FC236}">
                <a16:creationId xmlns:a16="http://schemas.microsoft.com/office/drawing/2014/main" id="{B9816F0E-8357-4BF6-A297-D0781A42E03C}"/>
              </a:ext>
            </a:extLst>
          </p:cNvPr>
          <p:cNvPicPr>
            <a:picLocks noChangeAspect="1"/>
          </p:cNvPicPr>
          <p:nvPr/>
        </p:nvPicPr>
        <p:blipFill rotWithShape="1">
          <a:blip r:embed="rId12"/>
          <a:srcRect t="5246" r="69348" b="7455"/>
          <a:stretch/>
        </p:blipFill>
        <p:spPr>
          <a:xfrm>
            <a:off x="8367905" y="2340060"/>
            <a:ext cx="3812196" cy="2048343"/>
          </a:xfrm>
          <a:prstGeom prst="rect">
            <a:avLst/>
          </a:prstGeom>
        </p:spPr>
      </p:pic>
      <p:pic>
        <p:nvPicPr>
          <p:cNvPr id="45" name="Picture 44">
            <a:extLst>
              <a:ext uri="{FF2B5EF4-FFF2-40B4-BE49-F238E27FC236}">
                <a16:creationId xmlns:a16="http://schemas.microsoft.com/office/drawing/2014/main" id="{7CC7BFD9-A260-4B0B-99AE-8DB66378EFC2}"/>
              </a:ext>
            </a:extLst>
          </p:cNvPr>
          <p:cNvPicPr>
            <a:picLocks noChangeAspect="1"/>
          </p:cNvPicPr>
          <p:nvPr/>
        </p:nvPicPr>
        <p:blipFill rotWithShape="1">
          <a:blip r:embed="rId13"/>
          <a:srcRect l="364" r="6107"/>
          <a:stretch/>
        </p:blipFill>
        <p:spPr>
          <a:xfrm>
            <a:off x="8367904" y="4375730"/>
            <a:ext cx="3812196" cy="2482270"/>
          </a:xfrm>
          <a:prstGeom prst="rect">
            <a:avLst/>
          </a:prstGeom>
        </p:spPr>
      </p:pic>
      <p:sp>
        <p:nvSpPr>
          <p:cNvPr id="8" name="TextBox 7">
            <a:extLst>
              <a:ext uri="{FF2B5EF4-FFF2-40B4-BE49-F238E27FC236}">
                <a16:creationId xmlns:a16="http://schemas.microsoft.com/office/drawing/2014/main" id="{43A27D65-1B85-4AB0-AE55-B15A466C627E}"/>
              </a:ext>
            </a:extLst>
          </p:cNvPr>
          <p:cNvSpPr txBox="1"/>
          <p:nvPr/>
        </p:nvSpPr>
        <p:spPr>
          <a:xfrm>
            <a:off x="11104480" y="489652"/>
            <a:ext cx="1174615" cy="276999"/>
          </a:xfrm>
          <a:prstGeom prst="rect">
            <a:avLst/>
          </a:prstGeom>
          <a:noFill/>
        </p:spPr>
        <p:txBody>
          <a:bodyPr wrap="square">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std RA2M=true</a:t>
            </a:r>
            <a:endParaRPr kumimoji="0" lang="en-AU" sz="1200" b="0" i="0" u="none" strike="noStrike" kern="1200" cap="none" spc="0" normalizeH="0" baseline="0" noProof="0" dirty="0">
              <a:ln>
                <a:noFill/>
              </a:ln>
              <a:solidFill>
                <a:prstClr val="black"/>
              </a:solidFill>
              <a:effectLst/>
              <a:uLnTx/>
              <a:uFillTx/>
              <a:latin typeface="Calibri" pitchFamily="34" charset="0"/>
              <a:ea typeface="Geneva" pitchFamily="124" charset="-128"/>
              <a:cs typeface="+mn-cs"/>
            </a:endParaRPr>
          </a:p>
        </p:txBody>
      </p:sp>
      <p:sp>
        <p:nvSpPr>
          <p:cNvPr id="10" name="TextBox 9">
            <a:extLst>
              <a:ext uri="{FF2B5EF4-FFF2-40B4-BE49-F238E27FC236}">
                <a16:creationId xmlns:a16="http://schemas.microsoft.com/office/drawing/2014/main" id="{C26240CA-1C43-4E75-BECC-F02CC79ED5C9}"/>
              </a:ext>
            </a:extLst>
          </p:cNvPr>
          <p:cNvSpPr txBox="1"/>
          <p:nvPr/>
        </p:nvSpPr>
        <p:spPr>
          <a:xfrm>
            <a:off x="11337944" y="2369778"/>
            <a:ext cx="941151" cy="276999"/>
          </a:xfrm>
          <a:prstGeom prst="rect">
            <a:avLst/>
          </a:prstGeom>
          <a:noFill/>
        </p:spPr>
        <p:txBody>
          <a:bodyPr wrap="square">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panose="020F0502020204030204"/>
                <a:ea typeface="Geneva" pitchFamily="124" charset="-128"/>
                <a:cs typeface="+mn-cs"/>
              </a:rPr>
              <a:t>RA2M+#83</a:t>
            </a:r>
            <a:endParaRPr kumimoji="0" lang="en-AU" sz="1200" b="0" i="0" u="none" strike="noStrike" kern="1200" cap="none" spc="0" normalizeH="0" baseline="0" noProof="0" dirty="0">
              <a:ln>
                <a:noFill/>
              </a:ln>
              <a:solidFill>
                <a:prstClr val="black"/>
              </a:solidFill>
              <a:effectLst/>
              <a:uLnTx/>
              <a:uFillTx/>
              <a:latin typeface="Calibri" pitchFamily="34" charset="0"/>
              <a:ea typeface="Geneva" pitchFamily="124" charset="-128"/>
              <a:cs typeface="+mn-cs"/>
            </a:endParaRPr>
          </a:p>
        </p:txBody>
      </p:sp>
      <p:sp>
        <p:nvSpPr>
          <p:cNvPr id="12" name="TextBox 11">
            <a:extLst>
              <a:ext uri="{FF2B5EF4-FFF2-40B4-BE49-F238E27FC236}">
                <a16:creationId xmlns:a16="http://schemas.microsoft.com/office/drawing/2014/main" id="{04A90672-34D6-4B95-B8E8-224553CDE593}"/>
              </a:ext>
            </a:extLst>
          </p:cNvPr>
          <p:cNvSpPr txBox="1"/>
          <p:nvPr/>
        </p:nvSpPr>
        <p:spPr>
          <a:xfrm>
            <a:off x="11362262" y="4418121"/>
            <a:ext cx="892513" cy="276999"/>
          </a:xfrm>
          <a:prstGeom prst="rect">
            <a:avLst/>
          </a:prstGeom>
          <a:noFill/>
        </p:spPr>
        <p:txBody>
          <a:bodyPr wrap="square">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RA2M+PC2</a:t>
            </a:r>
            <a:endParaRPr kumimoji="0" lang="en-AU" sz="1200" b="0" i="0" u="none" strike="noStrike" kern="1200" cap="none" spc="0" normalizeH="0" baseline="0" noProof="0" dirty="0">
              <a:ln>
                <a:noFill/>
              </a:ln>
              <a:solidFill>
                <a:prstClr val="black"/>
              </a:solidFill>
              <a:effectLst/>
              <a:uLnTx/>
              <a:uFillTx/>
              <a:latin typeface="Calibri" pitchFamily="34" charset="0"/>
              <a:ea typeface="Geneva" pitchFamily="124" charset="-128"/>
              <a:cs typeface="+mn-cs"/>
            </a:endParaRPr>
          </a:p>
        </p:txBody>
      </p:sp>
      <p:sp>
        <p:nvSpPr>
          <p:cNvPr id="46" name="TextBox 45">
            <a:extLst>
              <a:ext uri="{FF2B5EF4-FFF2-40B4-BE49-F238E27FC236}">
                <a16:creationId xmlns:a16="http://schemas.microsoft.com/office/drawing/2014/main" id="{51C0150C-AEC7-46CF-97C8-19B47B51D556}"/>
              </a:ext>
            </a:extLst>
          </p:cNvPr>
          <p:cNvSpPr txBox="1"/>
          <p:nvPr/>
        </p:nvSpPr>
        <p:spPr>
          <a:xfrm>
            <a:off x="474830" y="3780566"/>
            <a:ext cx="527206" cy="276999"/>
          </a:xfrm>
          <a:prstGeom prst="rect">
            <a:avLst/>
          </a:prstGeom>
          <a:noFill/>
        </p:spPr>
        <p:txBody>
          <a:bodyPr wrap="square" rtlCol="0">
            <a:spAutoFit/>
          </a:bodyPr>
          <a:lstStyle/>
          <a:p>
            <a:r>
              <a:rPr lang="en-AU" sz="1200" dirty="0" err="1"/>
              <a:t>ht</a:t>
            </a:r>
            <a:endParaRPr lang="en-AU" sz="1200" dirty="0"/>
          </a:p>
        </p:txBody>
      </p:sp>
      <p:sp>
        <p:nvSpPr>
          <p:cNvPr id="7" name="TextBox 6">
            <a:extLst>
              <a:ext uri="{FF2B5EF4-FFF2-40B4-BE49-F238E27FC236}">
                <a16:creationId xmlns:a16="http://schemas.microsoft.com/office/drawing/2014/main" id="{CA7BAB94-218E-47C2-9062-D71B3D93CAA4}"/>
              </a:ext>
            </a:extLst>
          </p:cNvPr>
          <p:cNvSpPr txBox="1"/>
          <p:nvPr/>
        </p:nvSpPr>
        <p:spPr>
          <a:xfrm>
            <a:off x="9348280" y="51276"/>
            <a:ext cx="2091447" cy="369332"/>
          </a:xfrm>
          <a:prstGeom prst="rect">
            <a:avLst/>
          </a:prstGeom>
          <a:noFill/>
        </p:spPr>
        <p:txBody>
          <a:bodyPr wrap="square" rtlCol="0">
            <a:spAutoFit/>
          </a:bodyPr>
          <a:lstStyle/>
          <a:p>
            <a:r>
              <a:rPr lang="en-AU" dirty="0"/>
              <a:t>Area cloud fraction</a:t>
            </a:r>
          </a:p>
        </p:txBody>
      </p:sp>
    </p:spTree>
    <p:extLst>
      <p:ext uri="{BB962C8B-B14F-4D97-AF65-F5344CB8AC3E}">
        <p14:creationId xmlns:p14="http://schemas.microsoft.com/office/powerpoint/2010/main" val="632827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099E-A89E-4696-A8C9-C463A0D4EFC2}"/>
              </a:ext>
            </a:extLst>
          </p:cNvPr>
          <p:cNvSpPr>
            <a:spLocks noGrp="1"/>
          </p:cNvSpPr>
          <p:nvPr>
            <p:ph type="title"/>
          </p:nvPr>
        </p:nvSpPr>
        <p:spPr>
          <a:xfrm>
            <a:off x="3108961" y="233762"/>
            <a:ext cx="7872398" cy="779601"/>
          </a:xfrm>
        </p:spPr>
        <p:txBody>
          <a:bodyPr>
            <a:normAutofit/>
          </a:bodyPr>
          <a:lstStyle/>
          <a:p>
            <a:r>
              <a:rPr lang="en-AU" sz="2400" b="1" dirty="0"/>
              <a:t>Fog case studies: Perth and Melbourne Airports</a:t>
            </a:r>
          </a:p>
        </p:txBody>
      </p:sp>
      <p:sp>
        <p:nvSpPr>
          <p:cNvPr id="4" name="TextBox 3">
            <a:extLst>
              <a:ext uri="{FF2B5EF4-FFF2-40B4-BE49-F238E27FC236}">
                <a16:creationId xmlns:a16="http://schemas.microsoft.com/office/drawing/2014/main" id="{D6FEC890-6907-4736-B13F-3B06C532541A}"/>
              </a:ext>
            </a:extLst>
          </p:cNvPr>
          <p:cNvSpPr txBox="1"/>
          <p:nvPr/>
        </p:nvSpPr>
        <p:spPr>
          <a:xfrm>
            <a:off x="108489" y="6492873"/>
            <a:ext cx="2774196" cy="369332"/>
          </a:xfrm>
          <a:prstGeom prst="rect">
            <a:avLst/>
          </a:prstGeom>
          <a:noFill/>
        </p:spPr>
        <p:txBody>
          <a:bodyPr wrap="square" rtlCol="0">
            <a:spAutoFit/>
          </a:bodyPr>
          <a:lstStyle/>
          <a:p>
            <a:r>
              <a:rPr lang="en-AU" i="1" dirty="0"/>
              <a:t>Belinda Roux</a:t>
            </a:r>
          </a:p>
        </p:txBody>
      </p:sp>
      <p:pic>
        <p:nvPicPr>
          <p:cNvPr id="8" name="Picture 7" descr="Map&#10;&#10;Description automatically generated">
            <a:extLst>
              <a:ext uri="{FF2B5EF4-FFF2-40B4-BE49-F238E27FC236}">
                <a16:creationId xmlns:a16="http://schemas.microsoft.com/office/drawing/2014/main" id="{F720224D-71BF-45AB-99C1-07C25D30BCC0}"/>
              </a:ext>
            </a:extLst>
          </p:cNvPr>
          <p:cNvPicPr>
            <a:picLocks noChangeAspect="1"/>
          </p:cNvPicPr>
          <p:nvPr/>
        </p:nvPicPr>
        <p:blipFill rotWithShape="1">
          <a:blip r:embed="rId3"/>
          <a:srcRect l="9793" t="6829" r="13009" b="6134"/>
          <a:stretch/>
        </p:blipFill>
        <p:spPr>
          <a:xfrm>
            <a:off x="276683" y="3954299"/>
            <a:ext cx="2904850" cy="2456296"/>
          </a:xfrm>
          <a:prstGeom prst="rect">
            <a:avLst/>
          </a:prstGeom>
        </p:spPr>
      </p:pic>
      <p:pic>
        <p:nvPicPr>
          <p:cNvPr id="10" name="Picture 9" descr="Map&#10;&#10;Description automatically generated">
            <a:extLst>
              <a:ext uri="{FF2B5EF4-FFF2-40B4-BE49-F238E27FC236}">
                <a16:creationId xmlns:a16="http://schemas.microsoft.com/office/drawing/2014/main" id="{88894DA8-5C55-4D90-AB88-04302086130E}"/>
              </a:ext>
            </a:extLst>
          </p:cNvPr>
          <p:cNvPicPr>
            <a:picLocks noChangeAspect="1"/>
          </p:cNvPicPr>
          <p:nvPr/>
        </p:nvPicPr>
        <p:blipFill rotWithShape="1">
          <a:blip r:embed="rId4"/>
          <a:srcRect l="9425" t="5273" r="12190" b="6996"/>
          <a:stretch/>
        </p:blipFill>
        <p:spPr>
          <a:xfrm>
            <a:off x="276684" y="1389881"/>
            <a:ext cx="2904849" cy="2438400"/>
          </a:xfrm>
          <a:prstGeom prst="rect">
            <a:avLst/>
          </a:prstGeom>
        </p:spPr>
      </p:pic>
      <p:pic>
        <p:nvPicPr>
          <p:cNvPr id="12" name="Picture 11" descr="Chart&#10;&#10;Description automatically generated">
            <a:extLst>
              <a:ext uri="{FF2B5EF4-FFF2-40B4-BE49-F238E27FC236}">
                <a16:creationId xmlns:a16="http://schemas.microsoft.com/office/drawing/2014/main" id="{7FE58C55-1674-4E72-B726-AC6AF32713F1}"/>
              </a:ext>
            </a:extLst>
          </p:cNvPr>
          <p:cNvPicPr>
            <a:picLocks noChangeAspect="1"/>
          </p:cNvPicPr>
          <p:nvPr/>
        </p:nvPicPr>
        <p:blipFill>
          <a:blip r:embed="rId5"/>
          <a:stretch>
            <a:fillRect/>
          </a:stretch>
        </p:blipFill>
        <p:spPr>
          <a:xfrm>
            <a:off x="3365795" y="2216197"/>
            <a:ext cx="2730206" cy="2047655"/>
          </a:xfrm>
          <a:prstGeom prst="rect">
            <a:avLst/>
          </a:prstGeom>
        </p:spPr>
      </p:pic>
      <p:pic>
        <p:nvPicPr>
          <p:cNvPr id="16" name="Picture 15" descr="Chart&#10;&#10;Description automatically generated">
            <a:extLst>
              <a:ext uri="{FF2B5EF4-FFF2-40B4-BE49-F238E27FC236}">
                <a16:creationId xmlns:a16="http://schemas.microsoft.com/office/drawing/2014/main" id="{73DE16A9-6FDC-406A-83BF-793E41CD8F01}"/>
              </a:ext>
            </a:extLst>
          </p:cNvPr>
          <p:cNvPicPr>
            <a:picLocks noChangeAspect="1"/>
          </p:cNvPicPr>
          <p:nvPr/>
        </p:nvPicPr>
        <p:blipFill rotWithShape="1">
          <a:blip r:embed="rId6"/>
          <a:srcRect l="10661" r="19893"/>
          <a:stretch/>
        </p:blipFill>
        <p:spPr>
          <a:xfrm>
            <a:off x="6335273" y="4321756"/>
            <a:ext cx="2258327" cy="2290507"/>
          </a:xfrm>
          <a:prstGeom prst="rect">
            <a:avLst/>
          </a:prstGeom>
        </p:spPr>
      </p:pic>
      <p:pic>
        <p:nvPicPr>
          <p:cNvPr id="18" name="Picture 17" descr="Map&#10;&#10;Description automatically generated">
            <a:extLst>
              <a:ext uri="{FF2B5EF4-FFF2-40B4-BE49-F238E27FC236}">
                <a16:creationId xmlns:a16="http://schemas.microsoft.com/office/drawing/2014/main" id="{4BE7DE6E-5909-40F2-9AD6-0221BAE6AF5F}"/>
              </a:ext>
            </a:extLst>
          </p:cNvPr>
          <p:cNvPicPr>
            <a:picLocks noChangeAspect="1"/>
          </p:cNvPicPr>
          <p:nvPr/>
        </p:nvPicPr>
        <p:blipFill rotWithShape="1">
          <a:blip r:embed="rId7"/>
          <a:srcRect l="5729" t="6135" r="12140" b="6135"/>
          <a:stretch/>
        </p:blipFill>
        <p:spPr>
          <a:xfrm>
            <a:off x="9010469" y="1505627"/>
            <a:ext cx="2945190" cy="2359539"/>
          </a:xfrm>
          <a:prstGeom prst="rect">
            <a:avLst/>
          </a:prstGeom>
        </p:spPr>
      </p:pic>
      <p:pic>
        <p:nvPicPr>
          <p:cNvPr id="20" name="Picture 19" descr="Map&#10;&#10;Description automatically generated">
            <a:extLst>
              <a:ext uri="{FF2B5EF4-FFF2-40B4-BE49-F238E27FC236}">
                <a16:creationId xmlns:a16="http://schemas.microsoft.com/office/drawing/2014/main" id="{593120BC-DC1A-479D-8E10-9F85EA94D8F4}"/>
              </a:ext>
            </a:extLst>
          </p:cNvPr>
          <p:cNvPicPr>
            <a:picLocks noChangeAspect="1"/>
          </p:cNvPicPr>
          <p:nvPr/>
        </p:nvPicPr>
        <p:blipFill rotWithShape="1">
          <a:blip r:embed="rId8"/>
          <a:srcRect l="6423" t="4977" r="12140" b="7293"/>
          <a:stretch/>
        </p:blipFill>
        <p:spPr>
          <a:xfrm>
            <a:off x="8900593" y="3938223"/>
            <a:ext cx="3055066" cy="2468438"/>
          </a:xfrm>
          <a:prstGeom prst="rect">
            <a:avLst/>
          </a:prstGeom>
        </p:spPr>
      </p:pic>
      <p:pic>
        <p:nvPicPr>
          <p:cNvPr id="22" name="Picture 21" descr="Diagram&#10;&#10;Description automatically generated">
            <a:extLst>
              <a:ext uri="{FF2B5EF4-FFF2-40B4-BE49-F238E27FC236}">
                <a16:creationId xmlns:a16="http://schemas.microsoft.com/office/drawing/2014/main" id="{06037A40-2ED8-4831-AE8C-C2A11BAD4599}"/>
              </a:ext>
            </a:extLst>
          </p:cNvPr>
          <p:cNvPicPr>
            <a:picLocks noChangeAspect="1"/>
          </p:cNvPicPr>
          <p:nvPr/>
        </p:nvPicPr>
        <p:blipFill>
          <a:blip r:embed="rId9"/>
          <a:stretch>
            <a:fillRect/>
          </a:stretch>
        </p:blipFill>
        <p:spPr>
          <a:xfrm>
            <a:off x="6262975" y="2216953"/>
            <a:ext cx="2773666" cy="2080250"/>
          </a:xfrm>
          <a:prstGeom prst="rect">
            <a:avLst/>
          </a:prstGeom>
        </p:spPr>
      </p:pic>
      <p:sp>
        <p:nvSpPr>
          <p:cNvPr id="26" name="TextBox 25">
            <a:extLst>
              <a:ext uri="{FF2B5EF4-FFF2-40B4-BE49-F238E27FC236}">
                <a16:creationId xmlns:a16="http://schemas.microsoft.com/office/drawing/2014/main" id="{AEB6C68A-6239-4418-A11B-E7F660EAC4B4}"/>
              </a:ext>
            </a:extLst>
          </p:cNvPr>
          <p:cNvSpPr txBox="1"/>
          <p:nvPr/>
        </p:nvSpPr>
        <p:spPr>
          <a:xfrm>
            <a:off x="1109297" y="921753"/>
            <a:ext cx="1778000" cy="369332"/>
          </a:xfrm>
          <a:prstGeom prst="rect">
            <a:avLst/>
          </a:prstGeom>
          <a:noFill/>
        </p:spPr>
        <p:txBody>
          <a:bodyPr wrap="square" rtlCol="0">
            <a:spAutoFit/>
          </a:bodyPr>
          <a:lstStyle/>
          <a:p>
            <a:r>
              <a:rPr lang="en-AU" dirty="0"/>
              <a:t>Perth</a:t>
            </a:r>
          </a:p>
        </p:txBody>
      </p:sp>
      <p:sp>
        <p:nvSpPr>
          <p:cNvPr id="29" name="TextBox 28">
            <a:extLst>
              <a:ext uri="{FF2B5EF4-FFF2-40B4-BE49-F238E27FC236}">
                <a16:creationId xmlns:a16="http://schemas.microsoft.com/office/drawing/2014/main" id="{E388F533-3D6E-4B65-8E37-70167C0D8EC0}"/>
              </a:ext>
            </a:extLst>
          </p:cNvPr>
          <p:cNvSpPr txBox="1"/>
          <p:nvPr/>
        </p:nvSpPr>
        <p:spPr>
          <a:xfrm>
            <a:off x="9740976" y="1062691"/>
            <a:ext cx="1778000" cy="369332"/>
          </a:xfrm>
          <a:prstGeom prst="rect">
            <a:avLst/>
          </a:prstGeom>
          <a:noFill/>
        </p:spPr>
        <p:txBody>
          <a:bodyPr wrap="square" rtlCol="0">
            <a:spAutoFit/>
          </a:bodyPr>
          <a:lstStyle/>
          <a:p>
            <a:r>
              <a:rPr lang="en-AU" dirty="0"/>
              <a:t>Melbourne</a:t>
            </a:r>
          </a:p>
        </p:txBody>
      </p:sp>
      <p:sp>
        <p:nvSpPr>
          <p:cNvPr id="27" name="TextBox 26">
            <a:extLst>
              <a:ext uri="{FF2B5EF4-FFF2-40B4-BE49-F238E27FC236}">
                <a16:creationId xmlns:a16="http://schemas.microsoft.com/office/drawing/2014/main" id="{2D8E9F5B-96C0-4843-9B51-2E67CD3CC2F8}"/>
              </a:ext>
            </a:extLst>
          </p:cNvPr>
          <p:cNvSpPr txBox="1"/>
          <p:nvPr/>
        </p:nvSpPr>
        <p:spPr>
          <a:xfrm>
            <a:off x="3521155" y="1200673"/>
            <a:ext cx="5483640" cy="923330"/>
          </a:xfrm>
          <a:prstGeom prst="rect">
            <a:avLst/>
          </a:prstGeom>
          <a:noFill/>
        </p:spPr>
        <p:txBody>
          <a:bodyPr wrap="square" rtlCol="0">
            <a:spAutoFit/>
          </a:bodyPr>
          <a:lstStyle/>
          <a:p>
            <a:r>
              <a:rPr lang="en-AU" dirty="0"/>
              <a:t>RAL3M more fog than RAL2M (RAL2M more cloud)</a:t>
            </a:r>
          </a:p>
          <a:p>
            <a:r>
              <a:rPr lang="en-AU" dirty="0"/>
              <a:t>Both Airports (and configs) overestimate evening </a:t>
            </a:r>
            <a:r>
              <a:rPr lang="en-AU" dirty="0" err="1"/>
              <a:t>scrn</a:t>
            </a:r>
            <a:r>
              <a:rPr lang="en-AU" dirty="0"/>
              <a:t> temp in urban areas – under investigation</a:t>
            </a:r>
          </a:p>
        </p:txBody>
      </p:sp>
      <p:pic>
        <p:nvPicPr>
          <p:cNvPr id="1032" name="Picture 8">
            <a:extLst>
              <a:ext uri="{FF2B5EF4-FFF2-40B4-BE49-F238E27FC236}">
                <a16:creationId xmlns:a16="http://schemas.microsoft.com/office/drawing/2014/main" id="{93284AA0-A809-4E61-961F-94E713CD35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6127" y="4263852"/>
            <a:ext cx="1632527" cy="11528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325C8B-D452-4FE5-8320-976C69FD73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6128" y="5509269"/>
            <a:ext cx="1632527" cy="116827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D4004B7-BEF5-4F52-9FF9-68D255C2B17D}"/>
              </a:ext>
            </a:extLst>
          </p:cNvPr>
          <p:cNvSpPr txBox="1"/>
          <p:nvPr/>
        </p:nvSpPr>
        <p:spPr>
          <a:xfrm>
            <a:off x="4294018" y="4563291"/>
            <a:ext cx="873760" cy="276999"/>
          </a:xfrm>
          <a:prstGeom prst="rect">
            <a:avLst/>
          </a:prstGeom>
          <a:noFill/>
        </p:spPr>
        <p:txBody>
          <a:bodyPr wrap="square" rtlCol="0">
            <a:spAutoFit/>
          </a:bodyPr>
          <a:lstStyle/>
          <a:p>
            <a:r>
              <a:rPr lang="en-AU" sz="1200" dirty="0"/>
              <a:t>Med cloud</a:t>
            </a:r>
          </a:p>
        </p:txBody>
      </p:sp>
      <p:sp>
        <p:nvSpPr>
          <p:cNvPr id="36" name="TextBox 35">
            <a:extLst>
              <a:ext uri="{FF2B5EF4-FFF2-40B4-BE49-F238E27FC236}">
                <a16:creationId xmlns:a16="http://schemas.microsoft.com/office/drawing/2014/main" id="{58F265B3-B412-4CB7-8DA8-B40C3CBB1A7A}"/>
              </a:ext>
            </a:extLst>
          </p:cNvPr>
          <p:cNvSpPr txBox="1"/>
          <p:nvPr/>
        </p:nvSpPr>
        <p:spPr>
          <a:xfrm>
            <a:off x="4127902" y="6215874"/>
            <a:ext cx="873760" cy="276999"/>
          </a:xfrm>
          <a:prstGeom prst="rect">
            <a:avLst/>
          </a:prstGeom>
          <a:noFill/>
        </p:spPr>
        <p:txBody>
          <a:bodyPr wrap="square" rtlCol="0">
            <a:spAutoFit/>
          </a:bodyPr>
          <a:lstStyle/>
          <a:p>
            <a:r>
              <a:rPr lang="en-AU" sz="1200" dirty="0"/>
              <a:t>Low cloud</a:t>
            </a:r>
          </a:p>
        </p:txBody>
      </p:sp>
    </p:spTree>
    <p:extLst>
      <p:ext uri="{BB962C8B-B14F-4D97-AF65-F5344CB8AC3E}">
        <p14:creationId xmlns:p14="http://schemas.microsoft.com/office/powerpoint/2010/main" val="92900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745">
            <a:alpha val="70000"/>
          </a:srgbClr>
        </a:solidFill>
        <a:effectLst/>
      </p:bgPr>
    </p:bg>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7A6ACB18-09A5-4B8F-BA1F-F6C43DA96249}"/>
              </a:ext>
            </a:extLst>
          </p:cNvPr>
          <p:cNvGraphicFramePr>
            <a:graphicFrameLocks/>
          </p:cNvGraphicFramePr>
          <p:nvPr>
            <p:extLst>
              <p:ext uri="{D42A27DB-BD31-4B8C-83A1-F6EECF244321}">
                <p14:modId xmlns:p14="http://schemas.microsoft.com/office/powerpoint/2010/main" val="1065058659"/>
              </p:ext>
            </p:extLst>
          </p:nvPr>
        </p:nvGraphicFramePr>
        <p:xfrm>
          <a:off x="1771650" y="355440"/>
          <a:ext cx="10265433" cy="6147120"/>
        </p:xfrm>
        <a:graphic>
          <a:graphicData uri="http://schemas.openxmlformats.org/drawingml/2006/table">
            <a:tbl>
              <a:tblPr/>
              <a:tblGrid>
                <a:gridCol w="1701195">
                  <a:extLst>
                    <a:ext uri="{9D8B030D-6E8A-4147-A177-3AD203B41FA5}">
                      <a16:colId xmlns:a16="http://schemas.microsoft.com/office/drawing/2014/main" val="795047698"/>
                    </a:ext>
                  </a:extLst>
                </a:gridCol>
                <a:gridCol w="2141060">
                  <a:extLst>
                    <a:ext uri="{9D8B030D-6E8A-4147-A177-3AD203B41FA5}">
                      <a16:colId xmlns:a16="http://schemas.microsoft.com/office/drawing/2014/main" val="3020463886"/>
                    </a:ext>
                  </a:extLst>
                </a:gridCol>
                <a:gridCol w="1930923">
                  <a:extLst>
                    <a:ext uri="{9D8B030D-6E8A-4147-A177-3AD203B41FA5}">
                      <a16:colId xmlns:a16="http://schemas.microsoft.com/office/drawing/2014/main" val="2781693803"/>
                    </a:ext>
                  </a:extLst>
                </a:gridCol>
                <a:gridCol w="2283272">
                  <a:extLst>
                    <a:ext uri="{9D8B030D-6E8A-4147-A177-3AD203B41FA5}">
                      <a16:colId xmlns:a16="http://schemas.microsoft.com/office/drawing/2014/main" val="3903824099"/>
                    </a:ext>
                  </a:extLst>
                </a:gridCol>
                <a:gridCol w="2208983">
                  <a:extLst>
                    <a:ext uri="{9D8B030D-6E8A-4147-A177-3AD203B41FA5}">
                      <a16:colId xmlns:a16="http://schemas.microsoft.com/office/drawing/2014/main" val="1839915118"/>
                    </a:ext>
                  </a:extLst>
                </a:gridCol>
              </a:tblGrid>
              <a:tr h="1014454">
                <a:tc>
                  <a:txBody>
                    <a:bodyPr/>
                    <a:lstStyle/>
                    <a:p>
                      <a:r>
                        <a:rPr lang="en-AU" sz="1600" b="1" dirty="0">
                          <a:effectLst/>
                        </a:rPr>
                        <a:t>Type of testing</a:t>
                      </a:r>
                      <a:endParaRPr lang="en-AU" sz="1600" dirty="0">
                        <a:effectLst/>
                      </a:endParaRP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b="1" dirty="0">
                          <a:effectLst/>
                        </a:rPr>
                        <a:t>Weather type</a:t>
                      </a:r>
                      <a:endParaRPr lang="en-AU" sz="1600" dirty="0">
                        <a:effectLst/>
                      </a:endParaRP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b="1">
                          <a:effectLst/>
                        </a:rPr>
                        <a:t>Domain</a:t>
                      </a:r>
                      <a:endParaRPr lang="en-AU" sz="1600">
                        <a:effectLst/>
                      </a:endParaRP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b="1" dirty="0">
                          <a:effectLst/>
                        </a:rPr>
                        <a:t>Owner</a:t>
                      </a:r>
                      <a:endParaRPr lang="en-AU" sz="1600" dirty="0">
                        <a:effectLst/>
                      </a:endParaRP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b="1" dirty="0">
                          <a:effectLst/>
                        </a:rPr>
                        <a:t>Resolution</a:t>
                      </a:r>
                      <a:endParaRPr lang="en-AU" sz="1600" dirty="0">
                        <a:effectLst/>
                      </a:endParaRP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53908187"/>
                  </a:ext>
                </a:extLst>
              </a:tr>
              <a:tr h="551882">
                <a:tc>
                  <a:txBody>
                    <a:bodyPr/>
                    <a:lstStyle/>
                    <a:p>
                      <a:r>
                        <a:rPr lang="en-AU" sz="1600" dirty="0">
                          <a:effectLst/>
                        </a:rPr>
                        <a:t>Case study</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dirty="0">
                          <a:effectLst/>
                        </a:rPr>
                        <a:t>MCS</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Darwin - T</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Charmaine Franklin</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dirty="0">
                          <a:effectLst/>
                        </a:rPr>
                        <a:t>1.5km, 400m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64760516"/>
                  </a:ext>
                </a:extLst>
              </a:tr>
              <a:tr h="590437">
                <a:tc>
                  <a:txBody>
                    <a:bodyPr/>
                    <a:lstStyle/>
                    <a:p>
                      <a:r>
                        <a:rPr lang="en-AU" sz="1600">
                          <a:effectLst/>
                        </a:rPr>
                        <a:t>Case study</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a:effectLst/>
                        </a:rPr>
                        <a:t>Squall line</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dirty="0">
                          <a:effectLst/>
                        </a:rPr>
                        <a:t>Darwin - T</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dirty="0">
                          <a:effectLst/>
                        </a:rPr>
                        <a:t>Charmaine Franklin</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dirty="0">
                          <a:effectLst/>
                        </a:rPr>
                        <a:t>1.5km, 400m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76117601"/>
                  </a:ext>
                </a:extLst>
              </a:tr>
              <a:tr h="569343">
                <a:tc>
                  <a:txBody>
                    <a:bodyPr/>
                    <a:lstStyle/>
                    <a:p>
                      <a:r>
                        <a:rPr lang="en-AU" sz="1600">
                          <a:effectLst/>
                        </a:rPr>
                        <a:t>Case study</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a:effectLst/>
                        </a:rPr>
                        <a:t>Fog</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dirty="0">
                          <a:effectLst/>
                        </a:rPr>
                        <a:t>Perth - 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Belinda Roux</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dirty="0">
                          <a:effectLst/>
                        </a:rPr>
                        <a:t>1.5km, possibly 300m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30205804"/>
                  </a:ext>
                </a:extLst>
              </a:tr>
              <a:tr h="545124">
                <a:tc>
                  <a:txBody>
                    <a:bodyPr/>
                    <a:lstStyle/>
                    <a:p>
                      <a:r>
                        <a:rPr lang="en-AU" sz="1600">
                          <a:effectLst/>
                        </a:rPr>
                        <a:t>Case study</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a:effectLst/>
                        </a:rPr>
                        <a:t>Fog</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Melbourne - 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Belinda Roux</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1.5km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37636461"/>
                  </a:ext>
                </a:extLst>
              </a:tr>
              <a:tr h="541805">
                <a:tc>
                  <a:txBody>
                    <a:bodyPr/>
                    <a:lstStyle/>
                    <a:p>
                      <a:r>
                        <a:rPr lang="en-AU" sz="1600" b="1" dirty="0">
                          <a:effectLst/>
                        </a:rPr>
                        <a:t>Case study</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b="1" dirty="0">
                          <a:effectLst/>
                        </a:rPr>
                        <a:t>Supercell</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b="1" dirty="0">
                          <a:effectLst/>
                        </a:rPr>
                        <a:t>Sydney - 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b="1" dirty="0">
                          <a:effectLst/>
                        </a:rPr>
                        <a:t>Hongyan Zhu</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dirty="0">
                          <a:effectLst/>
                        </a:rPr>
                        <a:t>1.5km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22331"/>
                  </a:ext>
                </a:extLst>
              </a:tr>
              <a:tr h="620553">
                <a:tc>
                  <a:txBody>
                    <a:bodyPr/>
                    <a:lstStyle/>
                    <a:p>
                      <a:r>
                        <a:rPr lang="en-AU" sz="1600" dirty="0">
                          <a:effectLst/>
                        </a:rPr>
                        <a:t>Case study</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a:effectLst/>
                        </a:rPr>
                        <a:t>Polar weather</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Davis, Antarctica</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Greg Roff</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dirty="0">
                          <a:effectLst/>
                        </a:rPr>
                        <a:t>1.5km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98784156"/>
                  </a:ext>
                </a:extLst>
              </a:tr>
              <a:tr h="604398">
                <a:tc>
                  <a:txBody>
                    <a:bodyPr/>
                    <a:lstStyle/>
                    <a:p>
                      <a:pPr algn="l"/>
                      <a:r>
                        <a:rPr lang="en-AU" sz="1600">
                          <a:effectLst/>
                        </a:rPr>
                        <a:t>Storm tracking ~35 cases</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dirty="0">
                          <a:effectLst/>
                        </a:rPr>
                        <a:t>Tropical convection</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Darwin - T</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Chun-Hsu Su</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4.5 and 1.5km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54411840"/>
                  </a:ext>
                </a:extLst>
              </a:tr>
              <a:tr h="545124">
                <a:tc>
                  <a:txBody>
                    <a:bodyPr/>
                    <a:lstStyle/>
                    <a:p>
                      <a:r>
                        <a:rPr lang="en-AU" sz="1600" b="1" dirty="0">
                          <a:effectLst/>
                        </a:rPr>
                        <a:t>Short DA trial</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b="1" dirty="0">
                          <a:effectLst/>
                        </a:rPr>
                        <a:t>Tropical summer</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b="1" dirty="0">
                          <a:effectLst/>
                        </a:rPr>
                        <a:t>Darwin - T</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b="1" dirty="0">
                          <a:effectLst/>
                        </a:rPr>
                        <a:t>Susan Rennie</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a:effectLst/>
                        </a:rPr>
                        <a:t>1.5km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03541002"/>
                  </a:ext>
                </a:extLst>
              </a:tr>
              <a:tr h="564000">
                <a:tc>
                  <a:txBody>
                    <a:bodyPr/>
                    <a:lstStyle/>
                    <a:p>
                      <a:r>
                        <a:rPr lang="en-AU" sz="1600" b="1" dirty="0">
                          <a:effectLst/>
                        </a:rPr>
                        <a:t>Ensemble case study</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AU" sz="1600" b="1" dirty="0">
                          <a:effectLst/>
                        </a:rPr>
                        <a:t>Tropical convection</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b="1" dirty="0">
                          <a:effectLst/>
                        </a:rPr>
                        <a:t>Darwin - T</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b="1" dirty="0">
                          <a:effectLst/>
                        </a:rPr>
                        <a:t>Shaun Cooper</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a:r>
                        <a:rPr lang="en-AU" sz="1600" dirty="0">
                          <a:effectLst/>
                        </a:rPr>
                        <a:t>2.2km</a:t>
                      </a:r>
                    </a:p>
                  </a:txBody>
                  <a:tcPr marL="63990" marR="63990" marT="31995" marB="319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64197523"/>
                  </a:ext>
                </a:extLst>
              </a:tr>
            </a:tbl>
          </a:graphicData>
        </a:graphic>
      </p:graphicFrame>
      <p:sp>
        <p:nvSpPr>
          <p:cNvPr id="8" name="TextBox 7">
            <a:extLst>
              <a:ext uri="{FF2B5EF4-FFF2-40B4-BE49-F238E27FC236}">
                <a16:creationId xmlns:a16="http://schemas.microsoft.com/office/drawing/2014/main" id="{4513EA3E-474D-4E41-8B89-09B1A3357A8A}"/>
              </a:ext>
            </a:extLst>
          </p:cNvPr>
          <p:cNvSpPr txBox="1"/>
          <p:nvPr/>
        </p:nvSpPr>
        <p:spPr>
          <a:xfrm rot="16200000">
            <a:off x="-1581684" y="3149228"/>
            <a:ext cx="5326904" cy="1379764"/>
          </a:xfrm>
          <a:prstGeom prst="rect">
            <a:avLst/>
          </a:prstGeom>
          <a:noFill/>
        </p:spPr>
        <p:txBody>
          <a:bodyPr wrap="square" lIns="0" tIns="0" rIns="0" bIns="0" rtlCol="0">
            <a:noAutofit/>
          </a:bodyPr>
          <a:lstStyle/>
          <a:p>
            <a:r>
              <a:rPr lang="en-AU" sz="4800" baseline="0" dirty="0">
                <a:solidFill>
                  <a:schemeClr val="bg1"/>
                </a:solidFill>
                <a:latin typeface="Arial"/>
              </a:rPr>
              <a:t>RAL3 testing plans</a:t>
            </a:r>
          </a:p>
        </p:txBody>
      </p:sp>
    </p:spTree>
    <p:extLst>
      <p:ext uri="{BB962C8B-B14F-4D97-AF65-F5344CB8AC3E}">
        <p14:creationId xmlns:p14="http://schemas.microsoft.com/office/powerpoint/2010/main" val="131003020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34657F"/>
      </a:dk2>
      <a:lt2>
        <a:srgbClr val="ABC7CA"/>
      </a:lt2>
      <a:accent1>
        <a:srgbClr val="00AFD7"/>
      </a:accent1>
      <a:accent2>
        <a:srgbClr val="707372"/>
      </a:accent2>
      <a:accent3>
        <a:srgbClr val="C4D600"/>
      </a:accent3>
      <a:accent4>
        <a:srgbClr val="671E75"/>
      </a:accent4>
      <a:accent5>
        <a:srgbClr val="A9C47F"/>
      </a:accent5>
      <a:accent6>
        <a:srgbClr val="FFA300"/>
      </a:accent6>
      <a:hlink>
        <a:srgbClr val="01AFD6"/>
      </a:hlink>
      <a:folHlink>
        <a:srgbClr val="07A7D7"/>
      </a:folHlink>
    </a:clrScheme>
    <a:fontScheme name="BOM">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baseline="0" dirty="0" smtClean="0">
            <a:solidFill>
              <a:schemeClr val="bg1"/>
            </a:solidFill>
            <a:latin typeface="Arial"/>
          </a:defRPr>
        </a:defPPr>
      </a:lstStyle>
    </a:txDef>
  </a:objectDefaults>
  <a:extraClrSchemeLst/>
  <a:extLst>
    <a:ext uri="{05A4C25C-085E-4340-85A3-A5531E510DB2}">
      <thm15:themeFamily xmlns:thm15="http://schemas.microsoft.com/office/thememl/2012/main" name="AFAC_RFS_june2016" id="{9AE2FBF3-F2F8-8E4A-98BA-6B4D4EE7CB25}" vid="{2B7DDB46-8BC2-B44A-BBEC-71912904686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19970</TotalTime>
  <Words>997</Words>
  <Application>Microsoft Office PowerPoint</Application>
  <PresentationFormat>Widescreen</PresentationFormat>
  <Paragraphs>123</Paragraphs>
  <Slides>7</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7</vt:i4>
      </vt:variant>
    </vt:vector>
  </HeadingPairs>
  <TitlesOfParts>
    <vt:vector size="17" baseType="lpstr">
      <vt:lpstr>Arial</vt:lpstr>
      <vt:lpstr>Calibri</vt:lpstr>
      <vt:lpstr>Calibri Light</vt:lpstr>
      <vt:lpstr>Lucida Grande</vt:lpstr>
      <vt:lpstr>Open Sans</vt:lpstr>
      <vt:lpstr>Wingdings</vt:lpstr>
      <vt:lpstr>Office Theme</vt:lpstr>
      <vt:lpstr>1_Office Theme</vt:lpstr>
      <vt:lpstr>2_Office Theme</vt:lpstr>
      <vt:lpstr>3_Office Theme</vt:lpstr>
      <vt:lpstr>PowerPoint Presentation</vt:lpstr>
      <vt:lpstr>Background</vt:lpstr>
      <vt:lpstr>PowerPoint Presentation</vt:lpstr>
      <vt:lpstr>Radar reflectivity distributions with height  Darwin Mesoscale Convective System</vt:lpstr>
      <vt:lpstr>PowerPoint Presentation</vt:lpstr>
      <vt:lpstr>Fog case studies: Perth and Melbourne Airports</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Belinda Roux</cp:lastModifiedBy>
  <cp:revision>723</cp:revision>
  <cp:lastPrinted>2016-08-25T07:12:44Z</cp:lastPrinted>
  <dcterms:created xsi:type="dcterms:W3CDTF">2016-06-07T01:30:28Z</dcterms:created>
  <dcterms:modified xsi:type="dcterms:W3CDTF">2021-06-10T05:03:56Z</dcterms:modified>
</cp:coreProperties>
</file>